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256" r:id="rId2"/>
    <p:sldId id="258" r:id="rId3"/>
    <p:sldId id="259" r:id="rId4"/>
    <p:sldId id="292" r:id="rId5"/>
    <p:sldId id="260" r:id="rId6"/>
    <p:sldId id="261" r:id="rId7"/>
    <p:sldId id="262" r:id="rId8"/>
    <p:sldId id="263" r:id="rId9"/>
    <p:sldId id="264" r:id="rId10"/>
    <p:sldId id="290" r:id="rId11"/>
    <p:sldId id="265" r:id="rId12"/>
    <p:sldId id="291"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4" r:id="rId28"/>
    <p:sldId id="280" r:id="rId29"/>
    <p:sldId id="281"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05" autoAdjust="0"/>
    <p:restoredTop sz="94660"/>
  </p:normalViewPr>
  <p:slideViewPr>
    <p:cSldViewPr snapToObjects="1">
      <p:cViewPr varScale="1">
        <p:scale>
          <a:sx n="62" d="100"/>
          <a:sy n="62" d="100"/>
        </p:scale>
        <p:origin x="110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065000-30BB-9141-B73A-855D9D165C1A}" type="datetimeFigureOut">
              <a:rPr lang="en-US" smtClean="0"/>
              <a:t>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69DD8-8C97-374C-89BA-AFC19C9F8BD6}"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F84BC8-4C7E-E84F-A901-EA0EE864D481}" type="datetimeFigureOut">
              <a:rPr lang="en-US" smtClean="0"/>
              <a:pPr/>
              <a:t>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42CA1-AAC0-5B40-B750-BBE38FD9522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C7CA8B-537C-3746-BFFF-9B739487CA08}"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5</a:t>
            </a:fld>
            <a:endParaRPr lang="en-US">
              <a:latin typeface="Times New Roman" pitchFamily="4" charset="0"/>
              <a:ea typeface="ＭＳ Ｐゴシック" pitchFamily="4" charset="-128"/>
              <a:cs typeface="ＭＳ Ｐゴシック" pitchFamily="4" charset="-128"/>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2D3935-0C92-5143-B7CF-61173D6E70D8}"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22</a:t>
            </a:fld>
            <a:endParaRPr lang="en-US">
              <a:latin typeface="Times New Roman" pitchFamily="4" charset="0"/>
              <a:ea typeface="ＭＳ Ｐゴシック" pitchFamily="4" charset="-128"/>
              <a:cs typeface="ＭＳ Ｐゴシック" pitchFamily="4" charset="-128"/>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406AB9-AEB7-9743-AD27-5EA3BB5FA9A0}"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23</a:t>
            </a:fld>
            <a:endParaRPr lang="en-US">
              <a:latin typeface="Times New Roman" pitchFamily="4" charset="0"/>
              <a:ea typeface="ＭＳ Ｐゴシック" pitchFamily="4" charset="-128"/>
              <a:cs typeface="ＭＳ Ｐゴシック" pitchFamily="4" charset="-128"/>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1DCD48-3160-5F4E-A759-5ACB5755E0BE}"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24</a:t>
            </a:fld>
            <a:endParaRPr lang="en-US">
              <a:latin typeface="Times New Roman" pitchFamily="4" charset="0"/>
              <a:ea typeface="ＭＳ Ｐゴシック" pitchFamily="4" charset="-128"/>
              <a:cs typeface="ＭＳ Ｐゴシック" pitchFamily="4" charset="-128"/>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2E0B57-9AD7-7748-A675-6FC6D176DC67}"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25</a:t>
            </a:fld>
            <a:endParaRPr lang="en-US">
              <a:latin typeface="Times New Roman" pitchFamily="4" charset="0"/>
              <a:ea typeface="ＭＳ Ｐゴシック" pitchFamily="4" charset="-128"/>
              <a:cs typeface="ＭＳ Ｐゴシック" pitchFamily="4" charset="-128"/>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A8DED9-67A6-E840-9B41-9C10F99DBAEA}"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26</a:t>
            </a:fld>
            <a:endParaRPr lang="en-US">
              <a:latin typeface="Times New Roman" pitchFamily="4" charset="0"/>
              <a:ea typeface="ＭＳ Ｐゴシック" pitchFamily="4" charset="-128"/>
              <a:cs typeface="ＭＳ Ｐゴシック" pitchFamily="4" charset="-128"/>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2B418C-CE52-CC48-9DF8-7E059626E7C7}"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28</a:t>
            </a:fld>
            <a:endParaRPr lang="en-US">
              <a:latin typeface="Times New Roman" pitchFamily="4" charset="0"/>
              <a:ea typeface="ＭＳ Ｐゴシック" pitchFamily="4" charset="-128"/>
              <a:cs typeface="ＭＳ Ｐゴシック" pitchFamily="4" charset="-128"/>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714258-1AEF-294D-8576-651D0D8309C2}" type="slidenum">
              <a:rPr lang="en-US" smtClean="0">
                <a:latin typeface="Times New Roman" charset="0"/>
                <a:ea typeface="ＭＳ Ｐゴシック" charset="-128"/>
                <a:cs typeface="ＭＳ Ｐゴシック" charset="-128"/>
              </a:rPr>
              <a:pPr fontAlgn="base">
                <a:spcBef>
                  <a:spcPct val="0"/>
                </a:spcBef>
                <a:spcAft>
                  <a:spcPct val="0"/>
                </a:spcAft>
              </a:pPr>
              <a:t>29</a:t>
            </a:fld>
            <a:endParaRPr lang="en-US">
              <a:latin typeface="Times New Roman" charset="0"/>
              <a:ea typeface="ＭＳ Ｐゴシック" charset="-128"/>
              <a:cs typeface="ＭＳ Ｐゴシック" charset="-128"/>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3E1C53-9AB8-D443-A8EB-6E927461A630}"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9</a:t>
            </a:fld>
            <a:endParaRPr lang="en-US">
              <a:latin typeface="Times New Roman" pitchFamily="4" charset="0"/>
              <a:ea typeface="ＭＳ Ｐゴシック" pitchFamily="4" charset="-128"/>
              <a:cs typeface="ＭＳ Ｐゴシック" pitchFamily="4" charset="-128"/>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9967C8-9067-CA4F-9AAC-E41DCD7E9403}"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11</a:t>
            </a:fld>
            <a:endParaRPr lang="en-US">
              <a:latin typeface="Times New Roman" pitchFamily="4" charset="0"/>
              <a:ea typeface="ＭＳ Ｐゴシック" pitchFamily="4" charset="-128"/>
              <a:cs typeface="ＭＳ Ｐゴシック" pitchFamily="4" charset="-128"/>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1981EF-2F3C-104F-ACB7-9DF90099F5A3}"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13</a:t>
            </a:fld>
            <a:endParaRPr lang="en-US">
              <a:latin typeface="Times New Roman" pitchFamily="4" charset="0"/>
              <a:ea typeface="ＭＳ Ｐゴシック" pitchFamily="4" charset="-128"/>
              <a:cs typeface="ＭＳ Ｐゴシック" pitchFamily="4" charset="-128"/>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62AE1F-FB24-E240-8CA3-5AE6FFF79D96}"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14</a:t>
            </a:fld>
            <a:endParaRPr lang="en-US">
              <a:latin typeface="Times New Roman" pitchFamily="4" charset="0"/>
              <a:ea typeface="ＭＳ Ｐゴシック" pitchFamily="4" charset="-128"/>
              <a:cs typeface="ＭＳ Ｐゴシック" pitchFamily="4" charset="-128"/>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EFA6FE-6CCF-C246-900D-22EAA0B60166}"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18</a:t>
            </a:fld>
            <a:endParaRPr lang="en-US">
              <a:latin typeface="Times New Roman" pitchFamily="4" charset="0"/>
              <a:ea typeface="ＭＳ Ｐゴシック" pitchFamily="4" charset="-128"/>
              <a:cs typeface="ＭＳ Ｐゴシック" pitchFamily="4" charset="-128"/>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8B6DF5-451B-E242-BBEC-88900FAEB391}"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19</a:t>
            </a:fld>
            <a:endParaRPr lang="en-US">
              <a:latin typeface="Times New Roman" pitchFamily="4" charset="0"/>
              <a:ea typeface="ＭＳ Ｐゴシック" pitchFamily="4" charset="-128"/>
              <a:cs typeface="ＭＳ Ｐゴシック" pitchFamily="4" charset="-128"/>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A82DE5-B2C9-954B-BE78-6958678D2740}"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20</a:t>
            </a:fld>
            <a:endParaRPr lang="en-US">
              <a:latin typeface="Times New Roman" pitchFamily="4" charset="0"/>
              <a:ea typeface="ＭＳ Ｐゴシック" pitchFamily="4" charset="-128"/>
              <a:cs typeface="ＭＳ Ｐゴシック" pitchFamily="4" charset="-128"/>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B517BE-7B49-DE42-8209-858771F436C3}" type="slidenum">
              <a:rPr lang="en-US" smtClean="0">
                <a:latin typeface="Times New Roman" pitchFamily="4" charset="0"/>
                <a:ea typeface="ＭＳ Ｐゴシック" pitchFamily="4" charset="-128"/>
                <a:cs typeface="ＭＳ Ｐゴシック" pitchFamily="4" charset="-128"/>
              </a:rPr>
              <a:pPr fontAlgn="base">
                <a:spcBef>
                  <a:spcPct val="0"/>
                </a:spcBef>
                <a:spcAft>
                  <a:spcPct val="0"/>
                </a:spcAft>
              </a:pPr>
              <a:t>21</a:t>
            </a:fld>
            <a:endParaRPr lang="en-US">
              <a:latin typeface="Times New Roman" pitchFamily="4" charset="0"/>
              <a:ea typeface="ＭＳ Ｐゴシック" pitchFamily="4" charset="-128"/>
              <a:cs typeface="ＭＳ Ｐゴシック" pitchFamily="4" charset="-128"/>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atin typeface="Times New Roman" pitchFamily="4" charset="0"/>
              <a:ea typeface="ＭＳ Ｐゴシック" pitchFamily="4" charset="-128"/>
              <a:cs typeface="ＭＳ Ｐゴシック" pitchFamily="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GB"/>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DC9E329-DCA5-334F-86F0-E2F213704E53}" type="datetimeFigureOut">
              <a:rPr lang="en-US" smtClean="0"/>
              <a:pPr/>
              <a:t>2/4/2021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7BD1BFF-6DA2-C84C-8CC0-47BBA82C84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7DC9E329-DCA5-334F-86F0-E2F213704E53}"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D1BFF-6DA2-C84C-8CC0-47BBA82C8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GB"/>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7DC9E329-DCA5-334F-86F0-E2F213704E53}"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D1BFF-6DA2-C84C-8CC0-47BBA82C8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7" name="Date Placeholder 6"/>
          <p:cNvSpPr>
            <a:spLocks noGrp="1"/>
          </p:cNvSpPr>
          <p:nvPr>
            <p:ph type="dt" sz="half" idx="14"/>
          </p:nvPr>
        </p:nvSpPr>
        <p:spPr/>
        <p:txBody>
          <a:bodyPr rtlCol="0"/>
          <a:lstStyle/>
          <a:p>
            <a:fld id="{7DC9E329-DCA5-334F-86F0-E2F213704E53}" type="datetimeFigureOut">
              <a:rPr lang="en-US" smtClean="0"/>
              <a:pPr/>
              <a:t>2/4/2021</a:t>
            </a:fld>
            <a:endParaRPr lang="en-US"/>
          </a:p>
        </p:txBody>
      </p:sp>
      <p:sp>
        <p:nvSpPr>
          <p:cNvPr id="9" name="Slide Number Placeholder 8"/>
          <p:cNvSpPr>
            <a:spLocks noGrp="1"/>
          </p:cNvSpPr>
          <p:nvPr>
            <p:ph type="sldNum" sz="quarter" idx="15"/>
          </p:nvPr>
        </p:nvSpPr>
        <p:spPr/>
        <p:txBody>
          <a:bodyPr rtlCol="0"/>
          <a:lstStyle/>
          <a:p>
            <a:fld id="{C7BD1BFF-6DA2-C84C-8CC0-47BBA82C84E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GB"/>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DC9E329-DCA5-334F-86F0-E2F213704E53}" type="datetimeFigureOut">
              <a:rPr lang="en-US" smtClean="0"/>
              <a:pPr/>
              <a:t>2/4/2021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7BD1BFF-6DA2-C84C-8CC0-47BBA82C84E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5" name="Date Placeholder 4"/>
          <p:cNvSpPr>
            <a:spLocks noGrp="1"/>
          </p:cNvSpPr>
          <p:nvPr>
            <p:ph type="dt" sz="half" idx="10"/>
          </p:nvPr>
        </p:nvSpPr>
        <p:spPr/>
        <p:txBody>
          <a:bodyPr/>
          <a:lstStyle/>
          <a:p>
            <a:fld id="{7DC9E329-DCA5-334F-86F0-E2F213704E53}"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D1BFF-6DA2-C84C-8CC0-47BBA82C84E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GB"/>
              <a:t>Click to edit Master title style</a:t>
            </a:r>
            <a:endParaRPr kumimoji="0" lang="en-US"/>
          </a:p>
        </p:txBody>
      </p:sp>
      <p:sp>
        <p:nvSpPr>
          <p:cNvPr id="7" name="Date Placeholder 6"/>
          <p:cNvSpPr>
            <a:spLocks noGrp="1"/>
          </p:cNvSpPr>
          <p:nvPr>
            <p:ph type="dt" sz="half" idx="10"/>
          </p:nvPr>
        </p:nvSpPr>
        <p:spPr/>
        <p:txBody>
          <a:bodyPr/>
          <a:lstStyle/>
          <a:p>
            <a:fld id="{7DC9E329-DCA5-334F-86F0-E2F213704E53}" type="datetimeFigureOut">
              <a:rPr lang="en-US" smtClean="0"/>
              <a:pPr/>
              <a:t>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BD1BFF-6DA2-C84C-8CC0-47BBA82C84E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GB"/>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GB"/>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6" name="Date Placeholder 5"/>
          <p:cNvSpPr>
            <a:spLocks noGrp="1"/>
          </p:cNvSpPr>
          <p:nvPr>
            <p:ph type="dt" sz="half" idx="10"/>
          </p:nvPr>
        </p:nvSpPr>
        <p:spPr/>
        <p:txBody>
          <a:bodyPr rtlCol="0"/>
          <a:lstStyle/>
          <a:p>
            <a:fld id="{7DC9E329-DCA5-334F-86F0-E2F213704E53}" type="datetimeFigureOut">
              <a:rPr lang="en-US" smtClean="0"/>
              <a:pPr/>
              <a:t>2/4/2021</a:t>
            </a:fld>
            <a:endParaRPr lang="en-US"/>
          </a:p>
        </p:txBody>
      </p:sp>
      <p:sp>
        <p:nvSpPr>
          <p:cNvPr id="7" name="Slide Number Placeholder 6"/>
          <p:cNvSpPr>
            <a:spLocks noGrp="1"/>
          </p:cNvSpPr>
          <p:nvPr>
            <p:ph type="sldNum" sz="quarter" idx="11"/>
          </p:nvPr>
        </p:nvSpPr>
        <p:spPr/>
        <p:txBody>
          <a:bodyPr rtlCol="0"/>
          <a:lstStyle/>
          <a:p>
            <a:fld id="{C7BD1BFF-6DA2-C84C-8CC0-47BBA82C84E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9E329-DCA5-334F-86F0-E2F213704E53}" type="datetimeFigureOut">
              <a:rPr lang="en-US" smtClean="0"/>
              <a:pPr/>
              <a:t>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BD1BFF-6DA2-C84C-8CC0-47BBA82C8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GB"/>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GB"/>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21" name="Date Placeholder 20"/>
          <p:cNvSpPr>
            <a:spLocks noGrp="1"/>
          </p:cNvSpPr>
          <p:nvPr>
            <p:ph type="dt" sz="half" idx="14"/>
          </p:nvPr>
        </p:nvSpPr>
        <p:spPr/>
        <p:txBody>
          <a:bodyPr rtlCol="0"/>
          <a:lstStyle/>
          <a:p>
            <a:fld id="{7DC9E329-DCA5-334F-86F0-E2F213704E53}" type="datetimeFigureOut">
              <a:rPr lang="en-US" smtClean="0"/>
              <a:pPr/>
              <a:t>2/4/2021</a:t>
            </a:fld>
            <a:endParaRPr lang="en-US"/>
          </a:p>
        </p:txBody>
      </p:sp>
      <p:sp>
        <p:nvSpPr>
          <p:cNvPr id="22" name="Slide Number Placeholder 21"/>
          <p:cNvSpPr>
            <a:spLocks noGrp="1"/>
          </p:cNvSpPr>
          <p:nvPr>
            <p:ph type="sldNum" sz="quarter" idx="15"/>
          </p:nvPr>
        </p:nvSpPr>
        <p:spPr/>
        <p:txBody>
          <a:bodyPr rtlCol="0"/>
          <a:lstStyle/>
          <a:p>
            <a:fld id="{C7BD1BFF-6DA2-C84C-8CC0-47BBA82C84E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GB"/>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GB"/>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GB"/>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DC9E329-DCA5-334F-86F0-E2F213704E53}" type="datetimeFigureOut">
              <a:rPr lang="en-US" smtClean="0"/>
              <a:pPr/>
              <a:t>2/4/2021</a:t>
            </a:fld>
            <a:endParaRPr lang="en-US"/>
          </a:p>
        </p:txBody>
      </p:sp>
      <p:sp>
        <p:nvSpPr>
          <p:cNvPr id="18" name="Slide Number Placeholder 17"/>
          <p:cNvSpPr>
            <a:spLocks noGrp="1"/>
          </p:cNvSpPr>
          <p:nvPr>
            <p:ph type="sldNum" sz="quarter" idx="11"/>
          </p:nvPr>
        </p:nvSpPr>
        <p:spPr/>
        <p:txBody>
          <a:bodyPr rtlCol="0"/>
          <a:lstStyle/>
          <a:p>
            <a:fld id="{C7BD1BFF-6DA2-C84C-8CC0-47BBA82C84E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GB"/>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GB"/>
              <a:t>Click to edit Master text styles</a:t>
            </a:r>
          </a:p>
          <a:p>
            <a:pPr lvl="1" eaLnBrk="1" latinLnBrk="0" hangingPunct="1"/>
            <a:r>
              <a:rPr kumimoji="0" lang="en-GB"/>
              <a:t>Second level</a:t>
            </a:r>
          </a:p>
          <a:p>
            <a:pPr lvl="2" eaLnBrk="1" latinLnBrk="0" hangingPunct="1"/>
            <a:r>
              <a:rPr kumimoji="0" lang="en-GB"/>
              <a:t>Third level</a:t>
            </a:r>
          </a:p>
          <a:p>
            <a:pPr lvl="3" eaLnBrk="1" latinLnBrk="0" hangingPunct="1"/>
            <a:r>
              <a:rPr kumimoji="0" lang="en-GB"/>
              <a:t>Fourth level</a:t>
            </a:r>
          </a:p>
          <a:p>
            <a:pPr lvl="4" eaLnBrk="1" latinLnBrk="0" hangingPunct="1"/>
            <a:r>
              <a:rPr kumimoji="0" lang="en-GB"/>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DC9E329-DCA5-334F-86F0-E2F213704E53}" type="datetimeFigureOut">
              <a:rPr lang="en-US" smtClean="0"/>
              <a:pPr/>
              <a:t>2/4/2021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7BD1BFF-6DA2-C84C-8CC0-47BBA82C8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Location of Culture</a:t>
            </a:r>
          </a:p>
        </p:txBody>
      </p:sp>
      <p:sp>
        <p:nvSpPr>
          <p:cNvPr id="3" name="Subtitle 2"/>
          <p:cNvSpPr>
            <a:spLocks noGrp="1"/>
          </p:cNvSpPr>
          <p:nvPr>
            <p:ph type="subTitle" idx="1"/>
          </p:nvPr>
        </p:nvSpPr>
        <p:spPr/>
        <p:txBody>
          <a:bodyPr/>
          <a:lstStyle/>
          <a:p>
            <a:r>
              <a:rPr lang="en-US" dirty="0"/>
              <a:t>Inga-Britt Krause PhD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ethnicity</a:t>
            </a:r>
          </a:p>
        </p:txBody>
      </p:sp>
      <p:sp>
        <p:nvSpPr>
          <p:cNvPr id="3" name="Content Placeholder 2"/>
          <p:cNvSpPr>
            <a:spLocks noGrp="1"/>
          </p:cNvSpPr>
          <p:nvPr>
            <p:ph sz="quarter" idx="1"/>
          </p:nvPr>
        </p:nvSpPr>
        <p:spPr/>
        <p:txBody>
          <a:bodyPr/>
          <a:lstStyle/>
          <a:p>
            <a:endParaRPr lang="en-US" dirty="0"/>
          </a:p>
          <a:p>
            <a:endParaRPr lang="en-US" dirty="0"/>
          </a:p>
          <a:p>
            <a:endParaRPr lang="en-US" dirty="0"/>
          </a:p>
          <a:p>
            <a:pPr>
              <a:buNone/>
            </a:pPr>
            <a:r>
              <a:rPr lang="en-US" dirty="0"/>
              <a:t>		</a:t>
            </a:r>
            <a:r>
              <a:rPr lang="en-US" sz="3200" dirty="0"/>
              <a:t>What do we mean when we use 	this term?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ea typeface="ＭＳ Ｐゴシック" pitchFamily="4" charset="-128"/>
                <a:cs typeface="ＭＳ Ｐゴシック" pitchFamily="4" charset="-128"/>
              </a:rPr>
              <a:t>Ethnicity</a:t>
            </a:r>
          </a:p>
        </p:txBody>
      </p:sp>
      <p:sp>
        <p:nvSpPr>
          <p:cNvPr id="4099" name="Rectangle 3"/>
          <p:cNvSpPr>
            <a:spLocks noGrp="1" noChangeArrowheads="1"/>
          </p:cNvSpPr>
          <p:nvPr>
            <p:ph sz="quarter" idx="1"/>
          </p:nvPr>
        </p:nvSpPr>
        <p:spPr/>
        <p:txBody>
          <a:bodyPr/>
          <a:lstStyle/>
          <a:p>
            <a:pPr marL="609600" indent="-609600" eaLnBrk="1" hangingPunct="1">
              <a:buFontTx/>
              <a:buNone/>
            </a:pPr>
            <a:endParaRPr lang="en-US">
              <a:ea typeface="ＭＳ Ｐゴシック" pitchFamily="4" charset="-128"/>
              <a:cs typeface="ＭＳ Ｐゴシック" pitchFamily="4" charset="-128"/>
            </a:endParaRPr>
          </a:p>
          <a:p>
            <a:pPr marL="609600" indent="-609600" eaLnBrk="1" hangingPunct="1">
              <a:buFontTx/>
              <a:buAutoNum type="arabicPeriod"/>
            </a:pPr>
            <a:r>
              <a:rPr lang="en-US">
                <a:ea typeface="ＭＳ Ｐゴシック" pitchFamily="4" charset="-128"/>
                <a:cs typeface="ＭＳ Ｐゴシック" pitchFamily="4" charset="-128"/>
              </a:rPr>
              <a:t>Group vs. category</a:t>
            </a:r>
          </a:p>
          <a:p>
            <a:pPr marL="609600" indent="-609600" eaLnBrk="1" hangingPunct="1">
              <a:buFontTx/>
              <a:buAutoNum type="arabicPeriod"/>
            </a:pPr>
            <a:r>
              <a:rPr lang="en-US">
                <a:ea typeface="ＭＳ Ｐゴシック" pitchFamily="4" charset="-128"/>
                <a:cs typeface="ＭＳ Ｐゴシック" pitchFamily="4" charset="-128"/>
              </a:rPr>
              <a:t>About boundary</a:t>
            </a:r>
          </a:p>
          <a:p>
            <a:pPr marL="609600" indent="-609600" eaLnBrk="1" hangingPunct="1">
              <a:buFontTx/>
              <a:buAutoNum type="arabicPeriod"/>
            </a:pPr>
            <a:r>
              <a:rPr lang="en-US">
                <a:ea typeface="ＭＳ Ｐゴシック" pitchFamily="4" charset="-128"/>
                <a:cs typeface="ＭＳ Ｐゴシック" pitchFamily="4" charset="-128"/>
              </a:rPr>
              <a:t>A process through which boundaries are constructed, maintained and changed</a:t>
            </a:r>
          </a:p>
          <a:p>
            <a:pPr marL="609600" indent="-609600" eaLnBrk="1" hangingPunct="1">
              <a:buFontTx/>
              <a:buAutoNum type="arabicPeriod"/>
            </a:pPr>
            <a:r>
              <a:rPr lang="en-US">
                <a:ea typeface="ＭＳ Ｐゴシック" pitchFamily="4" charset="-128"/>
                <a:cs typeface="ＭＳ Ｐゴシック" pitchFamily="4" charset="-128"/>
              </a:rPr>
              <a:t>Identity and politics </a:t>
            </a:r>
          </a:p>
          <a:p>
            <a:pPr marL="609600" indent="-609600" eaLnBrk="1" hangingPunct="1">
              <a:buFontTx/>
              <a:buAutoNum type="arabicPeriod"/>
            </a:pPr>
            <a:endParaRPr lang="en-US">
              <a:ea typeface="ＭＳ Ｐゴシック" pitchFamily="4" charset="-128"/>
              <a:cs typeface="ＭＳ Ｐゴシック" pitchFamily="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p:cTn id="13" dur="5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09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p:cTn id="19" dur="500" fill="hold"/>
                                        <p:tgtEl>
                                          <p:spTgt spid="409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09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p:cTn id="25" dur="500" fill="hold"/>
                                        <p:tgtEl>
                                          <p:spTgt spid="409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09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p:cTn id="31" dur="500" fill="hold"/>
                                        <p:tgtEl>
                                          <p:spTgt spid="409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09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a:t>
            </a:r>
          </a:p>
        </p:txBody>
      </p:sp>
      <p:sp>
        <p:nvSpPr>
          <p:cNvPr id="3" name="Content Placeholder 2"/>
          <p:cNvSpPr>
            <a:spLocks noGrp="1"/>
          </p:cNvSpPr>
          <p:nvPr>
            <p:ph sz="quarter" idx="1"/>
          </p:nvPr>
        </p:nvSpPr>
        <p:spPr/>
        <p:txBody>
          <a:bodyPr/>
          <a:lstStyle/>
          <a:p>
            <a:endParaRPr lang="en-US" dirty="0"/>
          </a:p>
          <a:p>
            <a:endParaRPr lang="en-US" dirty="0"/>
          </a:p>
          <a:p>
            <a:endParaRPr lang="en-US" dirty="0"/>
          </a:p>
          <a:p>
            <a:pPr>
              <a:buNone/>
            </a:pPr>
            <a:r>
              <a:rPr lang="en-US" dirty="0"/>
              <a:t>	</a:t>
            </a:r>
            <a:r>
              <a:rPr lang="en-US" sz="3200" dirty="0"/>
              <a:t>What do we mean by ‘culture’?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ea typeface="ＭＳ Ｐゴシック" pitchFamily="4" charset="-128"/>
                <a:cs typeface="ＭＳ Ｐゴシック" pitchFamily="4" charset="-128"/>
              </a:rPr>
              <a:t>Culture</a:t>
            </a:r>
          </a:p>
        </p:txBody>
      </p:sp>
      <p:sp>
        <p:nvSpPr>
          <p:cNvPr id="5123" name="Rectangle 3"/>
          <p:cNvSpPr>
            <a:spLocks noGrp="1" noChangeArrowheads="1"/>
          </p:cNvSpPr>
          <p:nvPr>
            <p:ph sz="quarter" idx="1"/>
          </p:nvPr>
        </p:nvSpPr>
        <p:spPr/>
        <p:txBody>
          <a:bodyPr/>
          <a:lstStyle/>
          <a:p>
            <a:pPr marL="609600" indent="-609600" eaLnBrk="1" hangingPunct="1">
              <a:lnSpc>
                <a:spcPct val="90000"/>
              </a:lnSpc>
              <a:buFontTx/>
              <a:buNone/>
            </a:pPr>
            <a:endParaRPr lang="en-US">
              <a:ea typeface="ＭＳ Ｐゴシック" pitchFamily="4" charset="-128"/>
              <a:cs typeface="ＭＳ Ｐゴシック" pitchFamily="4" charset="-128"/>
            </a:endParaRPr>
          </a:p>
          <a:p>
            <a:pPr marL="609600" indent="-609600" eaLnBrk="1" hangingPunct="1">
              <a:lnSpc>
                <a:spcPct val="90000"/>
              </a:lnSpc>
              <a:buFontTx/>
              <a:buNone/>
            </a:pPr>
            <a:r>
              <a:rPr lang="en-US">
                <a:ea typeface="ＭＳ Ｐゴシック" pitchFamily="4" charset="-128"/>
                <a:cs typeface="ＭＳ Ｐゴシック" pitchFamily="4" charset="-128"/>
              </a:rPr>
              <a:t>	Culture is meaning. Implications are:</a:t>
            </a:r>
          </a:p>
          <a:p>
            <a:pPr marL="609600" indent="-609600" eaLnBrk="1" hangingPunct="1">
              <a:lnSpc>
                <a:spcPct val="90000"/>
              </a:lnSpc>
              <a:buFontTx/>
              <a:buNone/>
            </a:pPr>
            <a:r>
              <a:rPr lang="en-US">
                <a:ea typeface="ＭＳ Ｐゴシック" pitchFamily="4" charset="-128"/>
                <a:cs typeface="ＭＳ Ｐゴシック" pitchFamily="4" charset="-128"/>
              </a:rPr>
              <a:t>1.	Not everyone share the same meaning and</a:t>
            </a:r>
          </a:p>
          <a:p>
            <a:pPr marL="609600" indent="-609600" eaLnBrk="1" hangingPunct="1">
              <a:lnSpc>
                <a:spcPct val="90000"/>
              </a:lnSpc>
              <a:buFontTx/>
              <a:buNone/>
            </a:pPr>
            <a:r>
              <a:rPr lang="en-US">
                <a:ea typeface="ＭＳ Ｐゴシック" pitchFamily="4" charset="-128"/>
                <a:cs typeface="ＭＳ Ｐゴシック" pitchFamily="4" charset="-128"/>
              </a:rPr>
              <a:t>	persons do not know all the variations of meaning which make up an idea which they hold.  </a:t>
            </a:r>
          </a:p>
          <a:p>
            <a:pPr marL="609600" indent="-609600" eaLnBrk="1" hangingPunct="1">
              <a:lnSpc>
                <a:spcPct val="90000"/>
              </a:lnSpc>
              <a:buFontTx/>
              <a:buNone/>
            </a:pPr>
            <a:r>
              <a:rPr lang="en-US">
                <a:ea typeface="ＭＳ Ｐゴシック" pitchFamily="4" charset="-128"/>
                <a:cs typeface="ＭＳ Ｐゴシック" pitchFamily="4" charset="-128"/>
              </a:rPr>
              <a:t>2.	Persons participate in patterns of which they do not know the meaning. </a:t>
            </a:r>
          </a:p>
          <a:p>
            <a:pPr marL="609600" indent="-609600" eaLnBrk="1" hangingPunct="1">
              <a:lnSpc>
                <a:spcPct val="90000"/>
              </a:lnSpc>
              <a:buFontTx/>
              <a:buNone/>
            </a:pPr>
            <a:endParaRPr lang="en-US">
              <a:ea typeface="ＭＳ Ｐゴシック" pitchFamily="4" charset="-128"/>
              <a:cs typeface="ＭＳ Ｐゴシック" pitchFamily="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p:cTn id="13"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2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p:cTn id="19" dur="500" fill="hold"/>
                                        <p:tgtEl>
                                          <p:spTgt spid="512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12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p:cTn id="25" dur="500" fill="hold"/>
                                        <p:tgtEl>
                                          <p:spTgt spid="512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12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p:cTn id="31" dur="500" fill="hold"/>
                                        <p:tgtEl>
                                          <p:spTgt spid="512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12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ea typeface="ＭＳ Ｐゴシック" pitchFamily="4" charset="-128"/>
                <a:cs typeface="ＭＳ Ｐゴシック" pitchFamily="4" charset="-128"/>
              </a:rPr>
              <a:t>Instituionalized Racism</a:t>
            </a:r>
          </a:p>
        </p:txBody>
      </p:sp>
      <p:sp>
        <p:nvSpPr>
          <p:cNvPr id="18435" name="Rectangle 3"/>
          <p:cNvSpPr>
            <a:spLocks noGrp="1" noChangeArrowheads="1"/>
          </p:cNvSpPr>
          <p:nvPr>
            <p:ph sz="quarter" idx="1"/>
          </p:nvPr>
        </p:nvSpPr>
        <p:spPr/>
        <p:txBody>
          <a:bodyPr>
            <a:normAutofit/>
          </a:bodyPr>
          <a:lstStyle/>
          <a:p>
            <a:pPr eaLnBrk="1" hangingPunct="1">
              <a:buFontTx/>
              <a:buNone/>
            </a:pPr>
            <a:r>
              <a:rPr lang="en-US" sz="2800">
                <a:ea typeface="ＭＳ Ｐゴシック" pitchFamily="4" charset="-128"/>
                <a:cs typeface="ＭＳ Ｐゴシック" pitchFamily="4" charset="-128"/>
              </a:rPr>
              <a:t>	The collective failure of an organisation to provide an appropriate and professional service to people because of their colour, culture and ethnic origin. It can be seen or detected in processes, attitudes and behaviour, which amount to discrimination through unwitting prejudice, ignorance, thoughtlessness and racist stereotyping which disadvantage minority ethnic people.</a:t>
            </a:r>
          </a:p>
          <a:p>
            <a:pPr eaLnBrk="1" hangingPunct="1">
              <a:buFontTx/>
              <a:buNone/>
            </a:pPr>
            <a:r>
              <a:rPr lang="en-US" sz="2800">
                <a:ea typeface="ＭＳ Ｐゴシック" pitchFamily="4" charset="-128"/>
                <a:cs typeface="ＭＳ Ｐゴシック" pitchFamily="4" charset="-128"/>
              </a:rPr>
              <a:t>	(The Stephen Lawrence Enquiry p.28)</a:t>
            </a:r>
          </a:p>
          <a:p>
            <a:pPr eaLnBrk="1" hangingPunct="1">
              <a:buFontTx/>
              <a:buNone/>
            </a:pPr>
            <a:endParaRPr lang="en-US" sz="2800">
              <a:ea typeface="ＭＳ Ｐゴシック" pitchFamily="4" charset="-128"/>
              <a:cs typeface="ＭＳ Ｐゴシック" pitchFamily="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p:cTn id="13"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84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 calcmode="lin" valueType="num">
                                      <p:cBhvr>
                                        <p:cTn id="19"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8435">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ea typeface="ＭＳ Ｐゴシック" pitchFamily="4" charset="-128"/>
                <a:cs typeface="ＭＳ Ｐゴシック" pitchFamily="4" charset="-128"/>
              </a:rPr>
              <a:t>Winnicott on Culture</a:t>
            </a:r>
          </a:p>
        </p:txBody>
      </p:sp>
      <p:sp>
        <p:nvSpPr>
          <p:cNvPr id="53251" name="Content Placeholder 2"/>
          <p:cNvSpPr>
            <a:spLocks noGrp="1"/>
          </p:cNvSpPr>
          <p:nvPr>
            <p:ph sz="quarter" idx="1"/>
          </p:nvPr>
        </p:nvSpPr>
        <p:spPr>
          <a:xfrm>
            <a:off x="457200" y="1219200"/>
            <a:ext cx="8229600" cy="4525963"/>
          </a:xfrm>
        </p:spPr>
        <p:txBody>
          <a:bodyPr rtlCol="0">
            <a:normAutofit/>
          </a:bodyPr>
          <a:lstStyle/>
          <a:p>
            <a:pPr eaLnBrk="1" fontAlgn="auto" hangingPunct="1">
              <a:spcAft>
                <a:spcPts val="0"/>
              </a:spcAft>
              <a:buFont typeface="Arial"/>
              <a:buChar char="•"/>
              <a:defRPr/>
            </a:pPr>
            <a:endParaRPr lang="en-US" dirty="0"/>
          </a:p>
          <a:p>
            <a:pPr eaLnBrk="1" fontAlgn="auto" hangingPunct="1">
              <a:spcAft>
                <a:spcPts val="0"/>
              </a:spcAft>
              <a:buFont typeface="Arial"/>
              <a:buChar char="•"/>
              <a:defRPr/>
            </a:pPr>
            <a:r>
              <a:rPr lang="en-US" dirty="0"/>
              <a:t>‘I have used the term ‘cultural experience’ as an extension of the idea of transitional phenomena and play without being certain that I can define the word ‘culture’. The accent is indeed on experience. In using the word ‘culture’ I am thinking of inherited tradition. I am thinking of something that is in the common pool of humanity, into which individuals and groups of people may contribute, and from which we may all draw if we have somewhere to put what we find’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ea typeface="ＭＳ Ｐゴシック" pitchFamily="4" charset="-128"/>
                <a:cs typeface="ＭＳ Ｐゴシック" pitchFamily="4" charset="-128"/>
              </a:rPr>
              <a:t>Winnicott</a:t>
            </a:r>
          </a:p>
        </p:txBody>
      </p:sp>
      <p:sp>
        <p:nvSpPr>
          <p:cNvPr id="54275" name="Content Placeholder 2"/>
          <p:cNvSpPr>
            <a:spLocks noGrp="1"/>
          </p:cNvSpPr>
          <p:nvPr>
            <p:ph sz="quarter" idx="1"/>
          </p:nvPr>
        </p:nvSpPr>
        <p:spPr/>
        <p:txBody>
          <a:bodyPr rtlCol="0">
            <a:normAutofit/>
          </a:bodyPr>
          <a:lstStyle/>
          <a:p>
            <a:pPr eaLnBrk="1" fontAlgn="auto" hangingPunct="1">
              <a:spcAft>
                <a:spcPts val="0"/>
              </a:spcAft>
              <a:buFont typeface="Arial" charset="0"/>
              <a:buNone/>
              <a:defRPr/>
            </a:pPr>
            <a:r>
              <a:rPr lang="en-US"/>
              <a:t>	It can be seen ‘how important it can be for the analyst to recognize the existence of this place, the only place where play can start, a place that is the continuity-contiguity moment, where transitional phenomena originate’</a:t>
            </a:r>
          </a:p>
          <a:p>
            <a:pPr eaLnBrk="1" fontAlgn="auto" hangingPunct="1">
              <a:spcAft>
                <a:spcPts val="0"/>
              </a:spcAft>
              <a:buFont typeface="Arial" charset="0"/>
              <a:buNone/>
              <a:defRPr/>
            </a:pPr>
            <a:r>
              <a:rPr lang="en-US"/>
              <a:t>	‘Time has come for psychoanalytic theory to pay tribute to this third area, that of cultural experience which is a derivative of play’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ea typeface="ＭＳ Ｐゴシック" pitchFamily="4" charset="-128"/>
                <a:cs typeface="ＭＳ Ｐゴシック" pitchFamily="4" charset="-128"/>
              </a:rPr>
              <a:t>Infant/carer relationship</a:t>
            </a:r>
          </a:p>
        </p:txBody>
      </p:sp>
      <p:pic>
        <p:nvPicPr>
          <p:cNvPr id="36867" name="Content Placeholder 3" descr="Fonagy et al 1995 001.jpg"/>
          <p:cNvPicPr>
            <a:picLocks noGrp="1" noChangeAspect="1"/>
          </p:cNvPicPr>
          <p:nvPr>
            <p:ph sz="quarter" idx="1"/>
          </p:nvPr>
        </p:nvPicPr>
        <p:blipFill>
          <a:blip r:embed="rId2"/>
          <a:stretch>
            <a:fillRect/>
          </a:stretch>
        </p:blipFill>
        <p:spPr>
          <a:xfrm>
            <a:off x="1102402" y="1600200"/>
            <a:ext cx="6177195" cy="4873625"/>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ea typeface="ＭＳ Ｐゴシック" pitchFamily="4" charset="-128"/>
                <a:cs typeface="ＭＳ Ｐゴシック" pitchFamily="4" charset="-128"/>
              </a:rPr>
              <a:t>Inuit material</a:t>
            </a:r>
          </a:p>
        </p:txBody>
      </p:sp>
      <p:sp>
        <p:nvSpPr>
          <p:cNvPr id="15363" name="Rectangle 3"/>
          <p:cNvSpPr>
            <a:spLocks noGrp="1" noChangeArrowheads="1"/>
          </p:cNvSpPr>
          <p:nvPr>
            <p:ph sz="quarter" idx="1"/>
          </p:nvPr>
        </p:nvSpPr>
        <p:spPr/>
        <p:txBody>
          <a:bodyPr/>
          <a:lstStyle/>
          <a:p>
            <a:pPr eaLnBrk="1" hangingPunct="1">
              <a:buFontTx/>
              <a:buNone/>
            </a:pPr>
            <a:r>
              <a:rPr lang="en-US" dirty="0">
                <a:ea typeface="ＭＳ Ｐゴシック" pitchFamily="4" charset="-128"/>
                <a:cs typeface="ＭＳ Ｐゴシック" pitchFamily="4" charset="-128"/>
              </a:rPr>
              <a:t> </a:t>
            </a:r>
          </a:p>
          <a:p>
            <a:pPr eaLnBrk="1" hangingPunct="1">
              <a:buFontTx/>
              <a:buNone/>
            </a:pPr>
            <a:endParaRPr lang="en-US" dirty="0">
              <a:ea typeface="ＭＳ Ｐゴシック" pitchFamily="4" charset="-128"/>
              <a:cs typeface="ＭＳ Ｐゴシック" pitchFamily="4" charset="-128"/>
            </a:endParaRPr>
          </a:p>
          <a:p>
            <a:pPr eaLnBrk="1" hangingPunct="1">
              <a:buFontTx/>
              <a:buNone/>
            </a:pPr>
            <a:r>
              <a:rPr lang="en-US" dirty="0">
                <a:ea typeface="ＭＳ Ｐゴシック" pitchFamily="4" charset="-128"/>
                <a:cs typeface="ＭＳ Ｐゴシック" pitchFamily="4" charset="-128"/>
              </a:rPr>
              <a:t>Jean L. Briggs (1998) Inuit Morality Play. 			</a:t>
            </a:r>
          </a:p>
          <a:p>
            <a:pPr eaLnBrk="1" hangingPunct="1">
              <a:buFontTx/>
              <a:buNone/>
            </a:pPr>
            <a:r>
              <a:rPr lang="en-US" dirty="0">
                <a:ea typeface="ＭＳ Ｐゴシック" pitchFamily="4" charset="-128"/>
                <a:cs typeface="ＭＳ Ｐゴシック" pitchFamily="4" charset="-128"/>
              </a:rPr>
              <a:t> Baffin Island, Eastern Canadian </a:t>
            </a:r>
            <a:r>
              <a:rPr lang="en-US" dirty="0" err="1">
                <a:ea typeface="ＭＳ Ｐゴシック" pitchFamily="4" charset="-128"/>
                <a:cs typeface="ＭＳ Ｐゴシック" pitchFamily="4" charset="-128"/>
              </a:rPr>
              <a:t>Artic</a:t>
            </a:r>
            <a:endParaRPr lang="en-US" dirty="0">
              <a:ea typeface="ＭＳ Ｐゴシック" pitchFamily="4" charset="-128"/>
              <a:cs typeface="ＭＳ Ｐゴシック" pitchFamily="4" charset="-128"/>
            </a:endParaRPr>
          </a:p>
          <a:p>
            <a:pPr eaLnBrk="1" hangingPunct="1">
              <a:buFontTx/>
              <a:buNone/>
            </a:pPr>
            <a:r>
              <a:rPr lang="en-US" dirty="0">
                <a:ea typeface="ＭＳ Ｐゴシック" pitchFamily="4" charset="-128"/>
                <a:cs typeface="ＭＳ Ｐゴシック" pitchFamily="4" charset="-128"/>
              </a:rPr>
              <a:t> Ethnography collected 1960s and 1970s</a:t>
            </a:r>
          </a:p>
          <a:p>
            <a:pPr eaLnBrk="1" hangingPunct="1">
              <a:buFontTx/>
              <a:buNone/>
            </a:pPr>
            <a:endParaRPr lang="en-US" dirty="0">
              <a:ea typeface="ＭＳ Ｐゴシック" pitchFamily="4" charset="-128"/>
              <a:cs typeface="ＭＳ Ｐゴシック" pitchFamily="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p:cTn id="13"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536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p:cTn id="19"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536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p:cTn id="25"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536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p:cTn id="31"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536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ea typeface="ＭＳ Ｐゴシック" pitchFamily="4" charset="-128"/>
                <a:cs typeface="ＭＳ Ｐゴシック" pitchFamily="4" charset="-128"/>
              </a:rPr>
              <a:t>Present in sequence:</a:t>
            </a:r>
          </a:p>
        </p:txBody>
      </p:sp>
      <p:sp>
        <p:nvSpPr>
          <p:cNvPr id="17411" name="Rectangle 3"/>
          <p:cNvSpPr>
            <a:spLocks noGrp="1" noChangeArrowheads="1"/>
          </p:cNvSpPr>
          <p:nvPr>
            <p:ph sz="quarter" idx="1"/>
          </p:nvPr>
        </p:nvSpPr>
        <p:spPr/>
        <p:txBody>
          <a:bodyPr/>
          <a:lstStyle/>
          <a:p>
            <a:pPr eaLnBrk="1" hangingPunct="1">
              <a:buFontTx/>
              <a:buNone/>
            </a:pPr>
            <a:r>
              <a:rPr lang="en-US" dirty="0">
                <a:latin typeface="Arial" pitchFamily="4" charset="0"/>
                <a:ea typeface="Times New Roman" pitchFamily="4" charset="0"/>
                <a:cs typeface="Times New Roman" pitchFamily="4" charset="0"/>
              </a:rPr>
              <a:t>		</a:t>
            </a:r>
          </a:p>
          <a:p>
            <a:pPr eaLnBrk="1" hangingPunct="1">
              <a:buFontTx/>
              <a:buNone/>
            </a:pPr>
            <a:endParaRPr lang="en-US" dirty="0">
              <a:latin typeface="Arial" pitchFamily="4" charset="0"/>
              <a:ea typeface="Times New Roman" pitchFamily="4" charset="0"/>
              <a:cs typeface="Times New Roman" pitchFamily="4" charset="0"/>
            </a:endParaRPr>
          </a:p>
          <a:p>
            <a:pPr eaLnBrk="1" hangingPunct="1">
              <a:buFontTx/>
              <a:buNone/>
            </a:pPr>
            <a:r>
              <a:rPr lang="en-US" dirty="0">
                <a:latin typeface="Arial" pitchFamily="4" charset="0"/>
                <a:ea typeface="Times New Roman" pitchFamily="4" charset="0"/>
                <a:cs typeface="Times New Roman" pitchFamily="4" charset="0"/>
              </a:rPr>
              <a:t>		Mother </a:t>
            </a:r>
            <a:r>
              <a:rPr lang="en-US" dirty="0" err="1">
                <a:latin typeface="Arial" pitchFamily="4" charset="0"/>
                <a:ea typeface="Times New Roman" pitchFamily="4" charset="0"/>
                <a:cs typeface="Times New Roman" pitchFamily="4" charset="0"/>
              </a:rPr>
              <a:t>Liila</a:t>
            </a:r>
            <a:endParaRPr lang="en-US" dirty="0">
              <a:ea typeface="Times New Roman" pitchFamily="4" charset="0"/>
              <a:cs typeface="Times New Roman" pitchFamily="4" charset="0"/>
            </a:endParaRPr>
          </a:p>
          <a:p>
            <a:pPr eaLnBrk="1" hangingPunct="1">
              <a:buFontTx/>
              <a:buNone/>
            </a:pPr>
            <a:r>
              <a:rPr lang="en-US" dirty="0">
                <a:latin typeface="Arial" pitchFamily="4" charset="0"/>
                <a:ea typeface="Times New Roman" pitchFamily="4" charset="0"/>
                <a:cs typeface="Times New Roman" pitchFamily="4" charset="0"/>
              </a:rPr>
              <a:t>		Daughter (4) Rosy</a:t>
            </a:r>
            <a:endParaRPr lang="en-US" dirty="0">
              <a:ea typeface="Times New Roman" pitchFamily="4" charset="0"/>
              <a:cs typeface="Times New Roman" pitchFamily="4" charset="0"/>
            </a:endParaRPr>
          </a:p>
          <a:p>
            <a:pPr eaLnBrk="1" hangingPunct="1">
              <a:buFontTx/>
              <a:buNone/>
            </a:pPr>
            <a:r>
              <a:rPr lang="en-US" dirty="0">
                <a:latin typeface="Arial" pitchFamily="4" charset="0"/>
                <a:ea typeface="Times New Roman" pitchFamily="4" charset="0"/>
                <a:cs typeface="Times New Roman" pitchFamily="4" charset="0"/>
              </a:rPr>
              <a:t>		Daughter (3) Chubby </a:t>
            </a:r>
            <a:r>
              <a:rPr lang="en-US" dirty="0" err="1">
                <a:latin typeface="Arial" pitchFamily="4" charset="0"/>
                <a:ea typeface="Times New Roman" pitchFamily="4" charset="0"/>
                <a:cs typeface="Times New Roman" pitchFamily="4" charset="0"/>
              </a:rPr>
              <a:t>Maata</a:t>
            </a:r>
            <a:endParaRPr lang="en-US" dirty="0">
              <a:ea typeface="Times New Roman" pitchFamily="4" charset="0"/>
              <a:cs typeface="Times New Roman" pitchFamily="4" charset="0"/>
            </a:endParaRPr>
          </a:p>
          <a:p>
            <a:pPr eaLnBrk="1" hangingPunct="1">
              <a:buFontTx/>
              <a:buNone/>
            </a:pPr>
            <a:r>
              <a:rPr lang="en-US" dirty="0">
                <a:latin typeface="Arial" pitchFamily="4" charset="0"/>
                <a:ea typeface="Times New Roman" pitchFamily="4" charset="0"/>
                <a:cs typeface="Times New Roman" pitchFamily="4" charset="0"/>
              </a:rPr>
              <a:t>		Mother’s sister (19) Luisa</a:t>
            </a:r>
            <a:endParaRPr lang="en-US" dirty="0">
              <a:ea typeface="Times New Roman" pitchFamily="4" charset="0"/>
              <a:cs typeface="Times New Roman" pitchFamily="4" charset="0"/>
            </a:endParaRPr>
          </a:p>
          <a:p>
            <a:pPr eaLnBrk="1" hangingPunct="1">
              <a:buFontTx/>
              <a:buNone/>
            </a:pPr>
            <a:r>
              <a:rPr lang="en-US" dirty="0">
                <a:latin typeface="Arial" pitchFamily="4" charset="0"/>
                <a:ea typeface="Times New Roman" pitchFamily="4" charset="0"/>
                <a:cs typeface="Times New Roman" pitchFamily="4" charset="0"/>
              </a:rPr>
              <a:t>		Ethnographer  Jean Briggs </a:t>
            </a:r>
            <a:endParaRPr lang="en-US" dirty="0">
              <a:ea typeface="Times New Roman" pitchFamily="4" charset="0"/>
              <a:cs typeface="Times New Roman" pitchFamily="4" charset="0"/>
            </a:endParaRPr>
          </a:p>
          <a:p>
            <a:pPr eaLnBrk="1" hangingPunct="1">
              <a:buFontTx/>
              <a:buNone/>
            </a:pPr>
            <a:endParaRPr lang="en-US" dirty="0">
              <a:ea typeface="ＭＳ Ｐゴシック" pitchFamily="4" charset="-128"/>
              <a:cs typeface="ＭＳ Ｐゴシック" pitchFamily="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p:cTn id="13"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741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p:cTn id="19" dur="5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741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p:cTn id="25" dur="5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741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p:cTn id="31"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741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 calcmode="lin" valueType="num">
                                      <p:cBhvr>
                                        <p:cTn id="37" dur="500" fill="hold"/>
                                        <p:tgtEl>
                                          <p:spTgt spid="1741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741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7411">
                                            <p:txEl>
                                              <p:pRg st="6" end="6"/>
                                            </p:txEl>
                                          </p:spTgt>
                                        </p:tgtEl>
                                        <p:attrNameLst>
                                          <p:attrName>style.visibility</p:attrName>
                                        </p:attrNameLst>
                                      </p:cBhvr>
                                      <p:to>
                                        <p:strVal val="visible"/>
                                      </p:to>
                                    </p:set>
                                    <p:anim calcmode="lin" valueType="num">
                                      <p:cBhvr>
                                        <p:cTn id="43" dur="500" fill="hold"/>
                                        <p:tgtEl>
                                          <p:spTgt spid="17411">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17411">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ea typeface="ＭＳ Ｐゴシック" pitchFamily="4" charset="-128"/>
                <a:cs typeface="ＭＳ Ｐゴシック" pitchFamily="4" charset="-128"/>
              </a:rPr>
              <a:t>What we are going to do</a:t>
            </a:r>
          </a:p>
        </p:txBody>
      </p:sp>
      <p:sp>
        <p:nvSpPr>
          <p:cNvPr id="3" name="Content Placeholder 2"/>
          <p:cNvSpPr>
            <a:spLocks noGrp="1"/>
          </p:cNvSpPr>
          <p:nvPr>
            <p:ph sz="quarter" idx="1"/>
          </p:nvPr>
        </p:nvSpPr>
        <p:spPr/>
        <p:txBody>
          <a:bodyPr rtlCol="0">
            <a:normAutofit/>
          </a:bodyPr>
          <a:lstStyle/>
          <a:p>
            <a:pPr eaLnBrk="1" fontAlgn="auto" hangingPunct="1">
              <a:spcAft>
                <a:spcPts val="0"/>
              </a:spcAft>
              <a:buFont typeface="Arial"/>
              <a:buChar char="•"/>
              <a:defRPr/>
            </a:pPr>
            <a:r>
              <a:rPr lang="en-US" dirty="0">
                <a:ea typeface="+mn-ea"/>
                <a:cs typeface="+mn-cs"/>
              </a:rPr>
              <a:t>Look at some basic terms – and what we mean by them</a:t>
            </a:r>
          </a:p>
          <a:p>
            <a:pPr eaLnBrk="1" fontAlgn="auto" hangingPunct="1">
              <a:spcAft>
                <a:spcPts val="0"/>
              </a:spcAft>
              <a:buFont typeface="Arial"/>
              <a:buChar char="•"/>
              <a:defRPr/>
            </a:pPr>
            <a:r>
              <a:rPr lang="en-US" dirty="0">
                <a:ea typeface="+mn-ea"/>
                <a:cs typeface="+mn-cs"/>
              </a:rPr>
              <a:t>How do we want to position ourselves as clinicians?</a:t>
            </a:r>
          </a:p>
          <a:p>
            <a:pPr eaLnBrk="1" fontAlgn="auto" hangingPunct="1">
              <a:spcAft>
                <a:spcPts val="0"/>
              </a:spcAft>
              <a:buFont typeface="Arial"/>
              <a:buChar char="•"/>
              <a:defRPr/>
            </a:pPr>
            <a:r>
              <a:rPr lang="en-US" dirty="0">
                <a:ea typeface="+mn-ea"/>
                <a:cs typeface="+mn-cs"/>
              </a:rPr>
              <a:t>Reflexivity –including that which is unconscious and outside awareness</a:t>
            </a:r>
          </a:p>
          <a:p>
            <a:pPr eaLnBrk="1" fontAlgn="auto" hangingPunct="1">
              <a:spcAft>
                <a:spcPts val="0"/>
              </a:spcAft>
              <a:buFont typeface="Arial"/>
              <a:buChar char="•"/>
              <a:defRPr/>
            </a:pPr>
            <a:r>
              <a:rPr lang="en-US" dirty="0"/>
              <a:t>Begin to think about how we choose what to be curious about in our work</a:t>
            </a:r>
            <a:endParaRPr lang="en-US" dirty="0">
              <a:ea typeface="+mn-ea"/>
              <a:cs typeface="+mn-cs"/>
            </a:endParaRPr>
          </a:p>
          <a:p>
            <a:pPr eaLnBrk="1" fontAlgn="auto" hangingPunct="1">
              <a:spcAft>
                <a:spcPts val="0"/>
              </a:spcAft>
              <a:buFont typeface="Arial"/>
              <a:buNone/>
              <a:defRPr/>
            </a:pPr>
            <a:r>
              <a:rPr lang="en-US" dirty="0">
                <a:ea typeface="+mn-ea"/>
                <a:cs typeface="+mn-cs"/>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6797675"/>
          </a:xfrm>
          <a:prstGeom prst="rect">
            <a:avLst/>
          </a:prstGeom>
          <a:noFill/>
          <a:ln w="9525">
            <a:noFill/>
            <a:miter lim="800000"/>
            <a:headEnd/>
            <a:tailEnd/>
          </a:ln>
        </p:spPr>
        <p:txBody>
          <a:bodyPr>
            <a:prstTxWarp prst="textNoShape">
              <a:avLst/>
            </a:prstTxWarp>
            <a:spAutoFit/>
          </a:bodyPr>
          <a:lstStyle/>
          <a:p>
            <a:r>
              <a:rPr lang="en-US" sz="4000">
                <a:latin typeface="Calibri" pitchFamily="4" charset="0"/>
                <a:ea typeface="Times New Roman" pitchFamily="4" charset="0"/>
                <a:cs typeface="Times New Roman" pitchFamily="4" charset="0"/>
              </a:rPr>
              <a:t>Mother and children come into the room. They sit down. Rosy sits between Liila’s knees. Chubby Maata whines (sounds annoyed). No one moves. ‘Move her away’ Chubby Maata demands to her mother. Liila does not react. “Move her’ Chubby Maata demands again. No response. ‘Move Rosy away” Chubby Maata repeats. Liila is chewing gum and pulling it out of her mouth. Chubby Maata takes the</a:t>
            </a:r>
            <a:endParaRPr lang="en-US" sz="4000">
              <a:latin typeface="Calibri" pitchFamily="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6797675"/>
          </a:xfrm>
          <a:prstGeom prst="rect">
            <a:avLst/>
          </a:prstGeom>
          <a:noFill/>
          <a:ln w="9525">
            <a:noFill/>
            <a:miter lim="800000"/>
            <a:headEnd/>
            <a:tailEnd/>
          </a:ln>
        </p:spPr>
        <p:txBody>
          <a:bodyPr>
            <a:prstTxWarp prst="textNoShape">
              <a:avLst/>
            </a:prstTxWarp>
            <a:spAutoFit/>
          </a:bodyPr>
          <a:lstStyle/>
          <a:p>
            <a:r>
              <a:rPr lang="en-US" sz="4000">
                <a:latin typeface="Calibri" pitchFamily="4" charset="0"/>
                <a:ea typeface="Arial" pitchFamily="4" charset="0"/>
                <a:cs typeface="Arial" pitchFamily="4" charset="0"/>
              </a:rPr>
              <a:t>gum from her mother. ‘Do this’ Liila says smiling at Chubby Maata and in rapid succession claps her hands, slaps her knees, crosses her arms and holds her nose with one hand and her ear with the other. Chubby Maata imitates her mother, Rosy also imitates her mother. They all laugh together. Chubby Maata says to Liila: ‘Shall I sit here?’ pointing to a spot next to Liila. Liila is still making the gestures 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1143000"/>
            <a:ext cx="9144000" cy="6188075"/>
          </a:xfrm>
          <a:prstGeom prst="rect">
            <a:avLst/>
          </a:prstGeom>
          <a:noFill/>
          <a:ln w="9525">
            <a:noFill/>
            <a:miter lim="800000"/>
            <a:headEnd/>
            <a:tailEnd/>
          </a:ln>
        </p:spPr>
        <p:txBody>
          <a:bodyPr>
            <a:prstTxWarp prst="textNoShape">
              <a:avLst/>
            </a:prstTxWarp>
            <a:spAutoFit/>
          </a:bodyPr>
          <a:lstStyle/>
          <a:p>
            <a:pPr>
              <a:tabLst>
                <a:tab pos="1533525" algn="l"/>
              </a:tabLst>
            </a:pPr>
            <a:r>
              <a:rPr lang="en-US" sz="4000">
                <a:latin typeface="Calibri" pitchFamily="4" charset="0"/>
                <a:ea typeface="Arial" pitchFamily="4" charset="0"/>
                <a:cs typeface="Arial" pitchFamily="4" charset="0"/>
              </a:rPr>
              <a:t>says: ’Do them sitting down’. Then she says ‘Yes’ 	.</a:t>
            </a:r>
          </a:p>
          <a:p>
            <a:pPr>
              <a:tabLst>
                <a:tab pos="1533525" algn="l"/>
              </a:tabLst>
            </a:pPr>
            <a:r>
              <a:rPr lang="en-US" sz="4000">
                <a:latin typeface="Calibri" pitchFamily="4" charset="0"/>
                <a:ea typeface="Arial" pitchFamily="4" charset="0"/>
                <a:cs typeface="Arial" pitchFamily="4" charset="0"/>
              </a:rPr>
              <a:t>Luisa enters the room and sits down behind the little group. ‘Pretend you are Jean’ she says to Chubby Maata. Chubby Maata says Jean’s name but mispronounces it. Rosy corrects her sister. Chubby Maata repeats the name correctly.</a:t>
            </a:r>
            <a:endParaRPr lang="en-US" sz="4000">
              <a:latin typeface="Calibri" pitchFamily="4" charset="0"/>
              <a:ea typeface="Times New Roman" pitchFamily="4" charset="0"/>
              <a:cs typeface="Times New Roman" pitchFamily="4" charset="0"/>
            </a:endParaRPr>
          </a:p>
          <a:p>
            <a:pPr eaLnBrk="0" hangingPunct="0">
              <a:tabLst>
                <a:tab pos="1533525" algn="l"/>
              </a:tabLst>
            </a:pPr>
            <a:endParaRPr lang="en-US" sz="4000">
              <a:latin typeface="Calibri" pitchFamily="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8991600" cy="6797675"/>
          </a:xfrm>
          <a:prstGeom prst="rect">
            <a:avLst/>
          </a:prstGeom>
          <a:noFill/>
          <a:ln w="9525">
            <a:noFill/>
            <a:miter lim="800000"/>
            <a:headEnd/>
            <a:tailEnd/>
          </a:ln>
        </p:spPr>
        <p:txBody>
          <a:bodyPr>
            <a:prstTxWarp prst="textNoShape">
              <a:avLst/>
            </a:prstTxWarp>
            <a:spAutoFit/>
          </a:bodyPr>
          <a:lstStyle/>
          <a:p>
            <a:pPr>
              <a:tabLst>
                <a:tab pos="1533525" algn="l"/>
              </a:tabLst>
            </a:pPr>
            <a:r>
              <a:rPr lang="en-US" sz="4000">
                <a:latin typeface="Calibri" pitchFamily="4" charset="0"/>
                <a:ea typeface="Times New Roman" pitchFamily="4" charset="0"/>
                <a:cs typeface="Times New Roman" pitchFamily="4" charset="0"/>
              </a:rPr>
              <a:t>Liila says (with affection and in a high voice) to Chubby Maata: Cry like a little baby, because you are a baby. Chubby Maata imitates her mother’s voice and cries. Liila hugs her daughter and says “you darling little one’. Liila says to Chubby Maata: ‘father’, ‘mother’, ‘suck’ and ‘food’. Chubby Maata repeats the words one by one. They do it again. From behind Luisa pushes Chubby Maata’s bottom</a:t>
            </a:r>
            <a:endParaRPr lang="en-US" sz="4000">
              <a:latin typeface="Calibri" pitchFamily="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ppt_w</p:attrName>
                                        </p:attrNameLst>
                                      </p:cBhvr>
                                      <p:tavLst>
                                        <p:tav tm="0">
                                          <p:val>
                                            <p:fltVal val="0"/>
                                          </p:val>
                                        </p:tav>
                                        <p:tav tm="100000">
                                          <p:val>
                                            <p:strVal val="#ppt_w"/>
                                          </p:val>
                                        </p:tav>
                                      </p:tavLst>
                                    </p:anim>
                                    <p:anim calcmode="lin" valueType="num">
                                      <p:cBhvr>
                                        <p:cTn id="8" dur="500" fill="hold"/>
                                        <p:tgtEl>
                                          <p:spTgt spid="235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6797675"/>
          </a:xfrm>
          <a:prstGeom prst="rect">
            <a:avLst/>
          </a:prstGeom>
          <a:noFill/>
          <a:ln w="9525">
            <a:noFill/>
            <a:miter lim="800000"/>
            <a:headEnd/>
            <a:tailEnd/>
          </a:ln>
        </p:spPr>
        <p:txBody>
          <a:bodyPr>
            <a:prstTxWarp prst="textNoShape">
              <a:avLst/>
            </a:prstTxWarp>
            <a:spAutoFit/>
          </a:bodyPr>
          <a:lstStyle/>
          <a:p>
            <a:pPr>
              <a:tabLst>
                <a:tab pos="1533525" algn="l"/>
              </a:tabLst>
            </a:pPr>
            <a:r>
              <a:rPr lang="en-US" sz="1200">
                <a:latin typeface="Calibri" pitchFamily="4" charset="0"/>
                <a:ea typeface="Arial" pitchFamily="4" charset="0"/>
                <a:cs typeface="Arial" pitchFamily="4" charset="0"/>
              </a:rPr>
              <a:t> </a:t>
            </a:r>
            <a:r>
              <a:rPr lang="en-US" sz="4000">
                <a:latin typeface="Calibri" pitchFamily="4" charset="0"/>
                <a:ea typeface="Arial" pitchFamily="4" charset="0"/>
                <a:cs typeface="Arial" pitchFamily="4" charset="0"/>
              </a:rPr>
              <a:t>with her shoe. This gives Rosy the idea, she now also pushes Chubby Maata </a:t>
            </a:r>
            <a:r>
              <a:rPr lang="en-US" sz="4000">
                <a:latin typeface="Calibri" pitchFamily="4" charset="0"/>
                <a:ea typeface="Times New Roman" pitchFamily="4" charset="0"/>
                <a:cs typeface="Times New Roman" pitchFamily="4" charset="0"/>
              </a:rPr>
              <a:t>with her foot.</a:t>
            </a:r>
            <a:r>
              <a:rPr lang="en-US" sz="4000">
                <a:latin typeface="Calibri" pitchFamily="4" charset="0"/>
                <a:ea typeface="Arial" pitchFamily="4" charset="0"/>
                <a:cs typeface="Arial" pitchFamily="4" charset="0"/>
              </a:rPr>
              <a:t> Liila says to Chubby Maata: It is because you are a baby she is attacking you’. Rosy and Chubby Maata wrestle with each other on the floor. Liila says: ‘cry like a baby and I will rescue you’. Chubby Maata does not respond immediately but then cries and Liila pushes Rosy away from her sister. Liila holds her hand out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5578475"/>
          </a:xfrm>
          <a:prstGeom prst="rect">
            <a:avLst/>
          </a:prstGeom>
          <a:noFill/>
          <a:ln w="9525">
            <a:noFill/>
            <a:miter lim="800000"/>
            <a:headEnd/>
            <a:tailEnd/>
          </a:ln>
        </p:spPr>
        <p:txBody>
          <a:bodyPr>
            <a:prstTxWarp prst="textNoShape">
              <a:avLst/>
            </a:prstTxWarp>
            <a:spAutoFit/>
          </a:bodyPr>
          <a:lstStyle/>
          <a:p>
            <a:pPr>
              <a:tabLst>
                <a:tab pos="1533525" algn="l"/>
              </a:tabLst>
            </a:pPr>
            <a:r>
              <a:rPr lang="en-US" sz="4000">
                <a:latin typeface="Calibri" pitchFamily="4" charset="0"/>
                <a:ea typeface="Arial" pitchFamily="4" charset="0"/>
                <a:cs typeface="Arial" pitchFamily="4" charset="0"/>
              </a:rPr>
              <a:t>Rosy, who trustfully comes towards her. Lilla’s arm shoots out to imprison Rosy. She holds Rosy down and says to Chubby Maata. ‘Hurt her, make her angry, hold your hand on her head so that she cannot get up’ Chubby Maata says: ‘shall I pull her hair? Rosy cries. Liila says: ‘No just hold your hand on her head so that she cannot get up’.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ppt_w</p:attrName>
                                        </p:attrNameLst>
                                      </p:cBhvr>
                                      <p:tavLst>
                                        <p:tav tm="0">
                                          <p:val>
                                            <p:fltVal val="0"/>
                                          </p:val>
                                        </p:tav>
                                        <p:tav tm="100000">
                                          <p:val>
                                            <p:strVal val="#ppt_w"/>
                                          </p:val>
                                        </p:tav>
                                      </p:tavLst>
                                    </p:anim>
                                    <p:anim calcmode="lin" valueType="num">
                                      <p:cBhvr>
                                        <p:cTn id="8" dur="500" fill="hold"/>
                                        <p:tgtEl>
                                          <p:spTgt spid="266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1905000"/>
            <a:ext cx="9144000" cy="2530475"/>
          </a:xfrm>
          <a:prstGeom prst="rect">
            <a:avLst/>
          </a:prstGeom>
          <a:noFill/>
          <a:ln w="9525">
            <a:noFill/>
            <a:miter lim="800000"/>
            <a:headEnd/>
            <a:tailEnd/>
          </a:ln>
        </p:spPr>
        <p:txBody>
          <a:bodyPr>
            <a:prstTxWarp prst="textNoShape">
              <a:avLst/>
            </a:prstTxWarp>
            <a:spAutoFit/>
          </a:bodyPr>
          <a:lstStyle/>
          <a:p>
            <a:r>
              <a:rPr lang="en-US" sz="4000">
                <a:latin typeface="Calibri" pitchFamily="4" charset="0"/>
                <a:ea typeface="Arial" pitchFamily="4" charset="0"/>
                <a:cs typeface="Arial" pitchFamily="4" charset="0"/>
              </a:rPr>
              <a:t>Rosy resists this and gets the upper hand and after a little while Liila says to Chubby Maata, ‘Cry like a baby and I will rescue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500" fill="hold"/>
                                        <p:tgtEl>
                                          <p:spTgt spid="27650"/>
                                        </p:tgtEl>
                                        <p:attrNameLst>
                                          <p:attrName>ppt_w</p:attrName>
                                        </p:attrNameLst>
                                      </p:cBhvr>
                                      <p:tavLst>
                                        <p:tav tm="0">
                                          <p:val>
                                            <p:fltVal val="0"/>
                                          </p:val>
                                        </p:tav>
                                        <p:tav tm="100000">
                                          <p:val>
                                            <p:strVal val="#ppt_w"/>
                                          </p:val>
                                        </p:tav>
                                      </p:tavLst>
                                    </p:anim>
                                    <p:anim calcmode="lin" valueType="num">
                                      <p:cBhvr>
                                        <p:cTn id="8" dur="500" fill="hold"/>
                                        <p:tgtEl>
                                          <p:spTgt spid="276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discussion</a:t>
            </a:r>
          </a:p>
        </p:txBody>
      </p:sp>
      <p:sp>
        <p:nvSpPr>
          <p:cNvPr id="3" name="Content Placeholder 2"/>
          <p:cNvSpPr>
            <a:spLocks noGrp="1"/>
          </p:cNvSpPr>
          <p:nvPr>
            <p:ph sz="quarter" idx="1"/>
          </p:nvPr>
        </p:nvSpPr>
        <p:spPr/>
        <p:txBody>
          <a:bodyPr/>
          <a:lstStyle/>
          <a:p>
            <a:endParaRPr lang="en-US" dirty="0"/>
          </a:p>
          <a:p>
            <a:endParaRPr lang="en-US" dirty="0"/>
          </a:p>
          <a:p>
            <a:pPr lvl="3">
              <a:buNone/>
            </a:pPr>
            <a:endParaRPr lang="en-US" sz="3200" dirty="0"/>
          </a:p>
          <a:p>
            <a:pPr lvl="3">
              <a:buNone/>
            </a:pPr>
            <a:r>
              <a:rPr lang="en-US" sz="3200" dirty="0"/>
              <a:t>	What resonates and what does not resonate for you? What are the participants doing in this sequence?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ea typeface="ＭＳ Ｐゴシック" pitchFamily="4" charset="-128"/>
                <a:cs typeface="ＭＳ Ｐゴシック" pitchFamily="4" charset="-128"/>
              </a:rPr>
              <a:t>Inuktitut language</a:t>
            </a:r>
          </a:p>
        </p:txBody>
      </p:sp>
      <p:sp>
        <p:nvSpPr>
          <p:cNvPr id="56323" name="Rectangle 3"/>
          <p:cNvSpPr>
            <a:spLocks noGrp="1" noChangeArrowheads="1"/>
          </p:cNvSpPr>
          <p:nvPr>
            <p:ph sz="quarter" idx="1"/>
          </p:nvPr>
        </p:nvSpPr>
        <p:spPr/>
        <p:txBody>
          <a:bodyPr/>
          <a:lstStyle/>
          <a:p>
            <a:pPr eaLnBrk="1" hangingPunct="1"/>
            <a:endParaRPr lang="en-US" i="1" dirty="0">
              <a:ea typeface="ＭＳ Ｐゴシック" pitchFamily="4" charset="-128"/>
              <a:cs typeface="ＭＳ Ｐゴシック" pitchFamily="4" charset="-128"/>
            </a:endParaRPr>
          </a:p>
          <a:p>
            <a:pPr eaLnBrk="1" hangingPunct="1"/>
            <a:endParaRPr lang="en-US" i="1" dirty="0">
              <a:ea typeface="ＭＳ Ｐゴシック" pitchFamily="4" charset="-128"/>
              <a:cs typeface="ＭＳ Ｐゴシック" pitchFamily="4" charset="-128"/>
            </a:endParaRPr>
          </a:p>
          <a:p>
            <a:pPr eaLnBrk="1" hangingPunct="1"/>
            <a:r>
              <a:rPr lang="en-US" i="1" dirty="0" err="1">
                <a:ea typeface="ＭＳ Ｐゴシック" pitchFamily="4" charset="-128"/>
                <a:cs typeface="ＭＳ Ｐゴシック" pitchFamily="4" charset="-128"/>
              </a:rPr>
              <a:t>Ungaalirit</a:t>
            </a:r>
            <a:r>
              <a:rPr lang="en-US" dirty="0">
                <a:ea typeface="ＭＳ Ｐゴシック" pitchFamily="4" charset="-128"/>
                <a:cs typeface="ＭＳ Ｐゴシック" pitchFamily="4" charset="-128"/>
              </a:rPr>
              <a:t> – say </a:t>
            </a:r>
            <a:r>
              <a:rPr lang="en-US" i="1" dirty="0" err="1">
                <a:ea typeface="ＭＳ Ｐゴシック" pitchFamily="4" charset="-128"/>
                <a:cs typeface="ＭＳ Ｐゴシック" pitchFamily="4" charset="-128"/>
              </a:rPr>
              <a:t>ungaa</a:t>
            </a:r>
            <a:endParaRPr lang="en-US" i="1" dirty="0">
              <a:ea typeface="ＭＳ Ｐゴシック" pitchFamily="4" charset="-128"/>
              <a:cs typeface="ＭＳ Ｐゴシック" pitchFamily="4" charset="-128"/>
            </a:endParaRPr>
          </a:p>
          <a:p>
            <a:pPr eaLnBrk="1" hangingPunct="1"/>
            <a:r>
              <a:rPr lang="en-US" dirty="0">
                <a:ea typeface="ＭＳ Ｐゴシック" pitchFamily="4" charset="-128"/>
                <a:cs typeface="ＭＳ Ｐゴシック" pitchFamily="4" charset="-128"/>
              </a:rPr>
              <a:t>to cry like a baby,</a:t>
            </a:r>
          </a:p>
          <a:p>
            <a:pPr eaLnBrk="1" hangingPunct="1"/>
            <a:r>
              <a:rPr lang="en-US" dirty="0">
                <a:ea typeface="ＭＳ Ｐゴシック" pitchFamily="4" charset="-128"/>
                <a:cs typeface="ＭＳ Ｐゴシック" pitchFamily="4" charset="-128"/>
              </a:rPr>
              <a:t>to feel dependent attachment or longing </a:t>
            </a:r>
          </a:p>
          <a:p>
            <a:pPr eaLnBrk="1" hangingPunct="1"/>
            <a:r>
              <a:rPr lang="en-US" dirty="0">
                <a:ea typeface="ＭＳ Ｐゴシック" pitchFamily="4" charset="-128"/>
                <a:cs typeface="ＭＳ Ｐゴシック" pitchFamily="4" charset="-128"/>
              </a:rPr>
              <a:t>to wish to be with another person</a:t>
            </a:r>
          </a:p>
          <a:p>
            <a:pPr eaLnBrk="1" hangingPunct="1"/>
            <a:r>
              <a:rPr lang="en-US" dirty="0">
                <a:ea typeface="ＭＳ Ｐゴシック" pitchFamily="4" charset="-128"/>
                <a:cs typeface="ＭＳ Ｐゴシック" pitchFamily="4" charset="-128"/>
              </a:rPr>
              <a:t>to arouse the wish to be with another person</a:t>
            </a:r>
          </a:p>
          <a:p>
            <a:pPr lvl="2" eaLnBrk="1" hangingPunct="1">
              <a:buFontTx/>
              <a:buNone/>
            </a:pPr>
            <a:endParaRPr lang="en-US" i="1" dirty="0">
              <a:ea typeface="ＭＳ Ｐゴシック" pitchFamily="4"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14400" y="274638"/>
            <a:ext cx="8229600" cy="1143000"/>
          </a:xfrm>
        </p:spPr>
        <p:txBody>
          <a:bodyPr>
            <a:normAutofit/>
          </a:bodyPr>
          <a:lstStyle/>
          <a:p>
            <a:pPr eaLnBrk="1" hangingPunct="1"/>
            <a:r>
              <a:rPr lang="en-US" dirty="0">
                <a:ea typeface="ＭＳ Ｐゴシック" charset="-128"/>
                <a:cs typeface="ＭＳ Ｐゴシック" charset="-128"/>
              </a:rPr>
              <a:t>Inuit material and child development</a:t>
            </a:r>
          </a:p>
        </p:txBody>
      </p:sp>
      <p:sp>
        <p:nvSpPr>
          <p:cNvPr id="30723" name="Rectangle 3"/>
          <p:cNvSpPr>
            <a:spLocks noGrp="1" noChangeArrowheads="1"/>
          </p:cNvSpPr>
          <p:nvPr>
            <p:ph sz="quarter" idx="1"/>
          </p:nvPr>
        </p:nvSpPr>
        <p:spPr>
          <a:xfrm>
            <a:off x="457200" y="1417638"/>
            <a:ext cx="8229600" cy="4525962"/>
          </a:xfrm>
        </p:spPr>
        <p:txBody>
          <a:bodyPr>
            <a:normAutofit fontScale="92500" lnSpcReduction="10000"/>
          </a:bodyPr>
          <a:lstStyle/>
          <a:p>
            <a:pPr eaLnBrk="1" hangingPunct="1">
              <a:lnSpc>
                <a:spcPct val="90000"/>
              </a:lnSpc>
            </a:pPr>
            <a:r>
              <a:rPr lang="en-US" sz="2800">
                <a:ea typeface="ＭＳ Ｐゴシック" charset="-128"/>
                <a:cs typeface="ＭＳ Ｐゴシック" charset="-128"/>
              </a:rPr>
              <a:t>Goals for socialisation are different in different cultures</a:t>
            </a:r>
          </a:p>
          <a:p>
            <a:pPr eaLnBrk="1" hangingPunct="1">
              <a:lnSpc>
                <a:spcPct val="90000"/>
              </a:lnSpc>
            </a:pPr>
            <a:r>
              <a:rPr lang="en-US" sz="2800">
                <a:ea typeface="ＭＳ Ｐゴシック" charset="-128"/>
                <a:cs typeface="ＭＳ Ｐゴシック" charset="-128"/>
              </a:rPr>
              <a:t>When children learn a language they also learn a language of learning cultural values</a:t>
            </a:r>
          </a:p>
          <a:p>
            <a:pPr eaLnBrk="1" hangingPunct="1">
              <a:lnSpc>
                <a:spcPct val="90000"/>
              </a:lnSpc>
            </a:pPr>
            <a:r>
              <a:rPr lang="en-US" sz="2800">
                <a:ea typeface="ＭＳ Ｐゴシック" charset="-128"/>
                <a:cs typeface="ＭＳ Ｐゴシック" charset="-128"/>
              </a:rPr>
              <a:t>These are largely unconscious or doxic</a:t>
            </a:r>
          </a:p>
          <a:p>
            <a:pPr eaLnBrk="1" hangingPunct="1">
              <a:lnSpc>
                <a:spcPct val="90000"/>
              </a:lnSpc>
            </a:pPr>
            <a:r>
              <a:rPr lang="en-US" sz="2800">
                <a:ea typeface="ＭＳ Ｐゴシック" charset="-128"/>
                <a:cs typeface="ＭＳ Ｐゴシック" charset="-128"/>
              </a:rPr>
              <a:t>Imperatives from carers ‘say like that’, say </a:t>
            </a:r>
            <a:r>
              <a:rPr lang="en-US" sz="2800" i="1">
                <a:ea typeface="ＭＳ Ｐゴシック" charset="-128"/>
                <a:cs typeface="ＭＳ Ｐゴシック" charset="-128"/>
              </a:rPr>
              <a:t>ungaa </a:t>
            </a:r>
            <a:r>
              <a:rPr lang="en-US" sz="2800">
                <a:ea typeface="ＭＳ Ｐゴシック" charset="-128"/>
                <a:cs typeface="ＭＳ Ｐゴシック" charset="-128"/>
              </a:rPr>
              <a:t>create emotional dilemmas which are solved in cultural ways</a:t>
            </a:r>
          </a:p>
          <a:p>
            <a:pPr eaLnBrk="1" hangingPunct="1">
              <a:lnSpc>
                <a:spcPct val="90000"/>
              </a:lnSpc>
            </a:pPr>
            <a:r>
              <a:rPr lang="en-US" sz="2800">
                <a:ea typeface="ＭＳ Ｐゴシック" charset="-128"/>
                <a:cs typeface="ＭＳ Ｐゴシック" charset="-128"/>
              </a:rPr>
              <a:t>Culture a process which presents a mosaic of dilemmas and solutions to these dilemmas</a:t>
            </a:r>
          </a:p>
          <a:p>
            <a:pPr eaLnBrk="1" hangingPunct="1">
              <a:lnSpc>
                <a:spcPct val="90000"/>
              </a:lnSpc>
            </a:pPr>
            <a:r>
              <a:rPr lang="en-US" sz="2800">
                <a:ea typeface="ＭＳ Ｐゴシック" charset="-128"/>
                <a:cs typeface="ＭＳ Ｐゴシック" charset="-128"/>
              </a:rPr>
              <a:t>Emotionally charged situations and bodily experiences are good for learning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500" fill="hold"/>
                                        <p:tgtEl>
                                          <p:spTgt spid="30722"/>
                                        </p:tgtEl>
                                        <p:attrNameLst>
                                          <p:attrName>ppt_w</p:attrName>
                                        </p:attrNameLst>
                                      </p:cBhvr>
                                      <p:tavLst>
                                        <p:tav tm="0">
                                          <p:val>
                                            <p:fltVal val="0"/>
                                          </p:val>
                                        </p:tav>
                                        <p:tav tm="100000">
                                          <p:val>
                                            <p:strVal val="#ppt_w"/>
                                          </p:val>
                                        </p:tav>
                                      </p:tavLst>
                                    </p:anim>
                                    <p:anim calcmode="lin" valueType="num">
                                      <p:cBhvr>
                                        <p:cTn id="8" dur="500" fill="hold"/>
                                        <p:tgtEl>
                                          <p:spTgt spid="3072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 calcmode="lin" valueType="num">
                                      <p:cBhvr>
                                        <p:cTn id="13"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072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0723">
                                            <p:txEl>
                                              <p:pRg st="1" end="1"/>
                                            </p:txEl>
                                          </p:spTgt>
                                        </p:tgtEl>
                                        <p:attrNameLst>
                                          <p:attrName>style.visibility</p:attrName>
                                        </p:attrNameLst>
                                      </p:cBhvr>
                                      <p:to>
                                        <p:strVal val="visible"/>
                                      </p:to>
                                    </p:set>
                                    <p:anim calcmode="lin" valueType="num">
                                      <p:cBhvr>
                                        <p:cTn id="19" dur="5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072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p:cTn id="25"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072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0723">
                                            <p:txEl>
                                              <p:pRg st="3" end="3"/>
                                            </p:txEl>
                                          </p:spTgt>
                                        </p:tgtEl>
                                        <p:attrNameLst>
                                          <p:attrName>style.visibility</p:attrName>
                                        </p:attrNameLst>
                                      </p:cBhvr>
                                      <p:to>
                                        <p:strVal val="visible"/>
                                      </p:to>
                                    </p:set>
                                    <p:anim calcmode="lin" valueType="num">
                                      <p:cBhvr>
                                        <p:cTn id="31" dur="5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072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0723">
                                            <p:txEl>
                                              <p:pRg st="4" end="4"/>
                                            </p:txEl>
                                          </p:spTgt>
                                        </p:tgtEl>
                                        <p:attrNameLst>
                                          <p:attrName>style.visibility</p:attrName>
                                        </p:attrNameLst>
                                      </p:cBhvr>
                                      <p:to>
                                        <p:strVal val="visible"/>
                                      </p:to>
                                    </p:set>
                                    <p:anim calcmode="lin" valueType="num">
                                      <p:cBhvr>
                                        <p:cTn id="37" dur="5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072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30723">
                                            <p:txEl>
                                              <p:pRg st="5" end="5"/>
                                            </p:txEl>
                                          </p:spTgt>
                                        </p:tgtEl>
                                        <p:attrNameLst>
                                          <p:attrName>style.visibility</p:attrName>
                                        </p:attrNameLst>
                                      </p:cBhvr>
                                      <p:to>
                                        <p:strVal val="visible"/>
                                      </p:to>
                                    </p:set>
                                    <p:anim calcmode="lin" valueType="num">
                                      <p:cBhvr>
                                        <p:cTn id="43" dur="500" fill="hold"/>
                                        <p:tgtEl>
                                          <p:spTgt spid="3072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072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ea typeface="ＭＳ Ｐゴシック" pitchFamily="4" charset="-128"/>
                <a:cs typeface="ＭＳ Ｐゴシック" pitchFamily="4" charset="-128"/>
              </a:rPr>
              <a:t>Thomas Nagel</a:t>
            </a:r>
          </a:p>
        </p:txBody>
      </p:sp>
      <p:sp>
        <p:nvSpPr>
          <p:cNvPr id="16387" name="Content Placeholder 2"/>
          <p:cNvSpPr>
            <a:spLocks noGrp="1"/>
          </p:cNvSpPr>
          <p:nvPr>
            <p:ph sz="quarter" idx="1"/>
          </p:nvPr>
        </p:nvSpPr>
        <p:spPr/>
        <p:txBody>
          <a:bodyPr/>
          <a:lstStyle/>
          <a:p>
            <a:pPr eaLnBrk="1" hangingPunct="1"/>
            <a:endParaRPr lang="en-US" dirty="0">
              <a:ea typeface="ＭＳ Ｐゴシック" pitchFamily="4" charset="-128"/>
              <a:cs typeface="ＭＳ Ｐゴシック" pitchFamily="4" charset="-128"/>
            </a:endParaRPr>
          </a:p>
          <a:p>
            <a:pPr eaLnBrk="1" hangingPunct="1"/>
            <a:endParaRPr lang="en-US" dirty="0">
              <a:ea typeface="ＭＳ Ｐゴシック" pitchFamily="4" charset="-128"/>
              <a:cs typeface="ＭＳ Ｐゴシック" pitchFamily="4" charset="-128"/>
            </a:endParaRPr>
          </a:p>
          <a:p>
            <a:pPr eaLnBrk="1" hangingPunct="1">
              <a:buFont typeface="Arial" pitchFamily="4" charset="0"/>
              <a:buNone/>
            </a:pPr>
            <a:r>
              <a:rPr lang="en-US" dirty="0">
                <a:ea typeface="ＭＳ Ｐゴシック" pitchFamily="4" charset="-128"/>
                <a:cs typeface="ＭＳ Ｐゴシック" pitchFamily="4" charset="-128"/>
              </a:rPr>
              <a:t>	‘A view from nowhere is nothing but a view from ourselves’ ( </a:t>
            </a:r>
            <a:r>
              <a:rPr lang="en-US" i="1" dirty="0">
                <a:ea typeface="ＭＳ Ｐゴシック" pitchFamily="4" charset="-128"/>
                <a:cs typeface="ＭＳ Ｐゴシック" pitchFamily="4" charset="-128"/>
              </a:rPr>
              <a:t>The View from Nowhere, 1986</a:t>
            </a:r>
            <a:r>
              <a:rPr lang="en-US" dirty="0">
                <a:ea typeface="ＭＳ Ｐゴシック" pitchFamily="4" charset="-128"/>
                <a:cs typeface="ＭＳ Ｐゴシック" pitchFamily="4" charset="-128"/>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a:p>
            <a:endParaRPr lang="en-US" dirty="0"/>
          </a:p>
          <a:p>
            <a:endParaRPr lang="en-US" dirty="0"/>
          </a:p>
          <a:p>
            <a:pPr>
              <a:buNone/>
            </a:pPr>
            <a:r>
              <a:rPr lang="en-US" sz="3600" dirty="0"/>
              <a:t>	What do we mean when we use the term ‘race’?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ea typeface="ＭＳ Ｐゴシック" pitchFamily="4" charset="-128"/>
                <a:cs typeface="ＭＳ Ｐゴシック" pitchFamily="4" charset="-128"/>
              </a:rPr>
              <a:t>Race</a:t>
            </a:r>
          </a:p>
        </p:txBody>
      </p:sp>
      <p:sp>
        <p:nvSpPr>
          <p:cNvPr id="3075" name="Rectangle 3"/>
          <p:cNvSpPr>
            <a:spLocks noGrp="1" noChangeArrowheads="1"/>
          </p:cNvSpPr>
          <p:nvPr>
            <p:ph sz="quarter" idx="1"/>
          </p:nvPr>
        </p:nvSpPr>
        <p:spPr/>
        <p:txBody>
          <a:bodyPr/>
          <a:lstStyle/>
          <a:p>
            <a:pPr marL="609600" indent="-609600" eaLnBrk="1" hangingPunct="1">
              <a:buFontTx/>
              <a:buAutoNum type="arabicPeriod"/>
            </a:pPr>
            <a:r>
              <a:rPr lang="en-US" dirty="0">
                <a:ea typeface="ＭＳ Ｐゴシック" pitchFamily="4" charset="-128"/>
                <a:cs typeface="ＭＳ Ｐゴシック" pitchFamily="4" charset="-128"/>
              </a:rPr>
              <a:t>Biology</a:t>
            </a:r>
          </a:p>
          <a:p>
            <a:pPr marL="609600" indent="-609600" eaLnBrk="1" hangingPunct="1">
              <a:buFontTx/>
              <a:buNone/>
            </a:pPr>
            <a:endParaRPr lang="en-US" dirty="0">
              <a:ea typeface="ＭＳ Ｐゴシック" pitchFamily="4" charset="-128"/>
              <a:cs typeface="ＭＳ Ｐゴシック" pitchFamily="4" charset="-128"/>
            </a:endParaRPr>
          </a:p>
          <a:p>
            <a:pPr marL="609600" indent="-609600" eaLnBrk="1" hangingPunct="1">
              <a:buFontTx/>
              <a:buAutoNum type="arabicPeriod" startAt="2"/>
            </a:pPr>
            <a:r>
              <a:rPr lang="en-US" dirty="0">
                <a:ea typeface="ＭＳ Ｐゴシック" pitchFamily="4" charset="-128"/>
                <a:cs typeface="ＭＳ Ｐゴシック" pitchFamily="4" charset="-128"/>
              </a:rPr>
              <a:t>Political – racism, a relationship of discrimination and inequality</a:t>
            </a:r>
          </a:p>
          <a:p>
            <a:pPr marL="609600" indent="-609600" eaLnBrk="1" hangingPunct="1">
              <a:buFontTx/>
              <a:buAutoNum type="arabicPeriod" startAt="2"/>
            </a:pPr>
            <a:endParaRPr lang="en-US" dirty="0">
              <a:ea typeface="ＭＳ Ｐゴシック" pitchFamily="4" charset="-128"/>
              <a:cs typeface="ＭＳ Ｐゴシック" pitchFamily="4" charset="-128"/>
            </a:endParaRPr>
          </a:p>
          <a:p>
            <a:pPr marL="609600" indent="-609600" eaLnBrk="1" hangingPunct="1">
              <a:buFontTx/>
              <a:buNone/>
            </a:pPr>
            <a:r>
              <a:rPr lang="en-US" dirty="0">
                <a:ea typeface="ＭＳ Ｐゴシック" pitchFamily="4" charset="-128"/>
                <a:cs typeface="ＭＳ Ｐゴシック" pitchFamily="4" charset="-128"/>
              </a:rPr>
              <a:t>3.	As Ethnicity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p:cTn id="13" dur="5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07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 calcmode="lin" valueType="num">
                                      <p:cBhvr>
                                        <p:cTn id="19" dur="5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07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a:ea typeface="ＭＳ Ｐゴシック" pitchFamily="4" charset="-128"/>
                <a:cs typeface="ＭＳ Ｐゴシック" pitchFamily="4" charset="-128"/>
              </a:rPr>
              <a:t>Race</a:t>
            </a:r>
          </a:p>
        </p:txBody>
      </p:sp>
      <p:sp>
        <p:nvSpPr>
          <p:cNvPr id="19459" name="Content Placeholder 2"/>
          <p:cNvSpPr>
            <a:spLocks noGrp="1"/>
          </p:cNvSpPr>
          <p:nvPr>
            <p:ph sz="quarter" idx="1"/>
          </p:nvPr>
        </p:nvSpPr>
        <p:spPr/>
        <p:txBody>
          <a:bodyPr/>
          <a:lstStyle/>
          <a:p>
            <a:pPr eaLnBrk="1" hangingPunct="1"/>
            <a:endParaRPr lang="en-US" dirty="0">
              <a:ea typeface="ＭＳ Ｐゴシック" pitchFamily="4" charset="-128"/>
              <a:cs typeface="ＭＳ Ｐゴシック" pitchFamily="4" charset="-128"/>
            </a:endParaRPr>
          </a:p>
          <a:p>
            <a:pPr eaLnBrk="1" hangingPunct="1"/>
            <a:endParaRPr lang="en-US" dirty="0">
              <a:ea typeface="ＭＳ Ｐゴシック" pitchFamily="4" charset="-128"/>
              <a:cs typeface="ＭＳ Ｐゴシック" pitchFamily="4" charset="-128"/>
            </a:endParaRPr>
          </a:p>
          <a:p>
            <a:pPr eaLnBrk="1" hangingPunct="1">
              <a:buFontTx/>
              <a:buNone/>
            </a:pPr>
            <a:r>
              <a:rPr lang="en-US" dirty="0">
                <a:ea typeface="ＭＳ Ｐゴシック" pitchFamily="4" charset="-128"/>
                <a:cs typeface="ＭＳ Ｐゴシック" pitchFamily="4" charset="-128"/>
              </a:rPr>
              <a:t>		</a:t>
            </a:r>
            <a:r>
              <a:rPr lang="en-US" sz="4000" dirty="0">
                <a:ea typeface="ＭＳ Ｐゴシック" pitchFamily="4" charset="-128"/>
                <a:cs typeface="ＭＳ Ｐゴシック" pitchFamily="4" charset="-128"/>
              </a:rPr>
              <a:t>What is ‘race talk’ about?</a:t>
            </a:r>
          </a:p>
          <a:p>
            <a:pPr eaLnBrk="1" hangingPunct="1"/>
            <a:endParaRPr lang="en-US" dirty="0">
              <a:ea typeface="ＭＳ Ｐゴシック" pitchFamily="4" charset="-128"/>
              <a:cs typeface="ＭＳ Ｐゴシック" pitchFamily="4" charset="-128"/>
            </a:endParaRPr>
          </a:p>
          <a:p>
            <a:pPr eaLnBrk="1" hangingPunct="1"/>
            <a:endParaRPr lang="en-US" dirty="0">
              <a:ea typeface="ＭＳ Ｐゴシック" pitchFamily="4" charset="-128"/>
              <a:cs typeface="ＭＳ Ｐゴシック" pitchFamily="4" charset="-128"/>
            </a:endParaRPr>
          </a:p>
          <a:p>
            <a:pPr eaLnBrk="1" hangingPunct="1"/>
            <a:endParaRPr lang="en-US" dirty="0">
              <a:ea typeface="ＭＳ Ｐゴシック" pitchFamily="4" charset="-128"/>
              <a:cs typeface="ＭＳ Ｐゴシック" pitchFamily="4" charset="-128"/>
            </a:endParaRPr>
          </a:p>
          <a:p>
            <a:pPr eaLnBrk="1" hangingPunct="1"/>
            <a:endParaRPr lang="en-US" dirty="0">
              <a:ea typeface="ＭＳ Ｐゴシック" pitchFamily="4" charset="-128"/>
              <a:cs typeface="ＭＳ Ｐゴシック" pitchFamily="4" charset="-128"/>
            </a:endParaRPr>
          </a:p>
          <a:p>
            <a:pPr eaLnBrk="1" hangingPunct="1"/>
            <a:endParaRPr lang="en-US" dirty="0">
              <a:ea typeface="ＭＳ Ｐゴシック" pitchFamily="4" charset="-128"/>
              <a:cs typeface="ＭＳ Ｐゴシック" pitchFamily="4" charset="-128"/>
            </a:endParaRPr>
          </a:p>
          <a:p>
            <a:pPr eaLnBrk="1" hangingPunct="1"/>
            <a:endParaRPr lang="en-US" dirty="0">
              <a:ea typeface="ＭＳ Ｐゴシック" pitchFamily="4" charset="-128"/>
              <a:cs typeface="ＭＳ Ｐゴシック" pitchFamily="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ea typeface="ＭＳ Ｐゴシック" pitchFamily="4" charset="-128"/>
                <a:cs typeface="ＭＳ Ｐゴシック" pitchFamily="4" charset="-128"/>
              </a:rPr>
              <a:t>What is ‘race talk’ about 1?</a:t>
            </a:r>
          </a:p>
        </p:txBody>
      </p:sp>
      <p:sp>
        <p:nvSpPr>
          <p:cNvPr id="20483" name="Content Placeholder 2"/>
          <p:cNvSpPr>
            <a:spLocks noGrp="1"/>
          </p:cNvSpPr>
          <p:nvPr>
            <p:ph sz="quarter" idx="1"/>
          </p:nvPr>
        </p:nvSpPr>
        <p:spPr/>
        <p:txBody>
          <a:bodyPr rtlCol="0">
            <a:normAutofit fontScale="25000" lnSpcReduction="20000"/>
          </a:bodyPr>
          <a:lstStyle/>
          <a:p>
            <a:pPr lvl="1" eaLnBrk="1" fontAlgn="auto" hangingPunct="1">
              <a:spcAft>
                <a:spcPts val="0"/>
              </a:spcAft>
              <a:buFontTx/>
              <a:buNone/>
              <a:defRPr/>
            </a:pPr>
            <a:r>
              <a:rPr lang="en-US" dirty="0">
                <a:ea typeface="+mn-ea"/>
              </a:rPr>
              <a:t>	</a:t>
            </a:r>
            <a:r>
              <a:rPr lang="en-US" sz="9600" dirty="0">
                <a:ea typeface="+mn-ea"/>
              </a:rPr>
              <a:t>   </a:t>
            </a:r>
            <a:r>
              <a:rPr lang="en-US" sz="9600" dirty="0"/>
              <a:t>‘</a:t>
            </a:r>
            <a:r>
              <a:rPr lang="en-US" sz="9600" dirty="0">
                <a:ea typeface="+mn-ea"/>
              </a:rPr>
              <a:t>Race’ as term entered English language in 	16</a:t>
            </a:r>
            <a:r>
              <a:rPr lang="en-US" sz="9600" baseline="30000" dirty="0">
                <a:ea typeface="+mn-ea"/>
              </a:rPr>
              <a:t>th</a:t>
            </a:r>
            <a:r>
              <a:rPr lang="en-US" sz="9600" dirty="0">
                <a:ea typeface="+mn-ea"/>
              </a:rPr>
              <a:t> century referred to ‘family’, ‘lineage’, 	‘breed’.</a:t>
            </a:r>
          </a:p>
          <a:p>
            <a:pPr lvl="1" eaLnBrk="1" fontAlgn="auto" hangingPunct="1">
              <a:spcAft>
                <a:spcPts val="0"/>
              </a:spcAft>
              <a:buFontTx/>
              <a:buNone/>
              <a:defRPr/>
            </a:pPr>
            <a:endParaRPr lang="en-US" sz="9000" dirty="0">
              <a:ea typeface="+mn-ea"/>
            </a:endParaRPr>
          </a:p>
          <a:p>
            <a:pPr lvl="1" eaLnBrk="1" fontAlgn="auto" hangingPunct="1">
              <a:spcAft>
                <a:spcPts val="0"/>
              </a:spcAft>
              <a:buFontTx/>
              <a:buNone/>
              <a:defRPr/>
            </a:pPr>
            <a:r>
              <a:rPr lang="en-US" sz="9000" dirty="0">
                <a:ea typeface="+mn-ea"/>
              </a:rPr>
              <a:t>	</a:t>
            </a:r>
            <a:r>
              <a:rPr lang="en-US" sz="9600" dirty="0">
                <a:ea typeface="+mn-ea"/>
              </a:rPr>
              <a:t>18</a:t>
            </a:r>
            <a:r>
              <a:rPr lang="en-US" sz="9600" baseline="30000" dirty="0">
                <a:ea typeface="+mn-ea"/>
              </a:rPr>
              <a:t>th</a:t>
            </a:r>
            <a:r>
              <a:rPr lang="en-US" sz="9600" dirty="0">
                <a:ea typeface="+mn-ea"/>
              </a:rPr>
              <a:t> century, ‘race’ used about the natural world</a:t>
            </a:r>
          </a:p>
          <a:p>
            <a:pPr lvl="1" eaLnBrk="1" fontAlgn="auto" hangingPunct="1">
              <a:spcAft>
                <a:spcPts val="0"/>
              </a:spcAft>
              <a:buFontTx/>
              <a:buNone/>
              <a:defRPr/>
            </a:pPr>
            <a:endParaRPr lang="en-US" sz="9000" dirty="0"/>
          </a:p>
          <a:p>
            <a:pPr lvl="1" eaLnBrk="1" fontAlgn="auto" hangingPunct="1">
              <a:spcAft>
                <a:spcPts val="0"/>
              </a:spcAft>
              <a:buFontTx/>
              <a:buNone/>
              <a:defRPr/>
            </a:pPr>
            <a:r>
              <a:rPr lang="en-US" sz="9000" dirty="0">
                <a:ea typeface="+mn-ea"/>
              </a:rPr>
              <a:t>     </a:t>
            </a:r>
            <a:r>
              <a:rPr lang="en-US" sz="9600" dirty="0"/>
              <a:t>T</a:t>
            </a:r>
            <a:r>
              <a:rPr lang="en-US" sz="9600" dirty="0">
                <a:ea typeface="+mn-ea"/>
              </a:rPr>
              <a:t>he role of the </a:t>
            </a:r>
            <a:r>
              <a:rPr lang="en-US" sz="9600">
                <a:ea typeface="+mn-ea"/>
              </a:rPr>
              <a:t>entlightenment </a:t>
            </a:r>
            <a:endParaRPr lang="en-US" sz="9600" dirty="0">
              <a:ea typeface="+mn-ea"/>
            </a:endParaRPr>
          </a:p>
          <a:p>
            <a:pPr lvl="1" eaLnBrk="1" fontAlgn="auto" hangingPunct="1">
              <a:spcAft>
                <a:spcPts val="0"/>
              </a:spcAft>
              <a:buFontTx/>
              <a:buNone/>
              <a:defRPr/>
            </a:pPr>
            <a:endParaRPr lang="en-US" sz="9000" dirty="0">
              <a:ea typeface="+mn-ea"/>
            </a:endParaRPr>
          </a:p>
          <a:p>
            <a:pPr lvl="1" eaLnBrk="1" fontAlgn="auto" hangingPunct="1">
              <a:spcAft>
                <a:spcPts val="0"/>
              </a:spcAft>
              <a:buFontTx/>
              <a:buNone/>
              <a:defRPr/>
            </a:pPr>
            <a:r>
              <a:rPr lang="en-US" sz="9000" dirty="0">
                <a:ea typeface="+mn-ea"/>
              </a:rPr>
              <a:t>	</a:t>
            </a:r>
            <a:r>
              <a:rPr lang="en-US" sz="9600" dirty="0">
                <a:ea typeface="+mn-ea"/>
              </a:rPr>
              <a:t>Classification and evaluative </a:t>
            </a:r>
            <a:r>
              <a:rPr lang="en-US" sz="9600" dirty="0" err="1">
                <a:ea typeface="+mn-ea"/>
              </a:rPr>
              <a:t>judgements</a:t>
            </a:r>
            <a:endParaRPr lang="en-US" sz="9600" dirty="0">
              <a:ea typeface="+mn-ea"/>
            </a:endParaRPr>
          </a:p>
          <a:p>
            <a:pPr lvl="1" eaLnBrk="1" fontAlgn="auto" hangingPunct="1">
              <a:spcAft>
                <a:spcPts val="0"/>
              </a:spcAft>
              <a:buFontTx/>
              <a:buNone/>
              <a:defRPr/>
            </a:pPr>
            <a:endParaRPr lang="en-US" sz="9000" dirty="0">
              <a:ea typeface="+mn-ea"/>
            </a:endParaRPr>
          </a:p>
          <a:p>
            <a:pPr lvl="1" eaLnBrk="1" fontAlgn="auto" hangingPunct="1">
              <a:spcAft>
                <a:spcPts val="0"/>
              </a:spcAft>
              <a:buFontTx/>
              <a:buNone/>
              <a:defRPr/>
            </a:pPr>
            <a:r>
              <a:rPr lang="en-US" sz="9000" dirty="0">
                <a:ea typeface="+mn-ea"/>
              </a:rPr>
              <a:t>	 </a:t>
            </a:r>
            <a:r>
              <a:rPr lang="en-US" sz="9600" dirty="0">
                <a:ea typeface="+mn-ea"/>
              </a:rPr>
              <a:t>The natural world, capitalism, </a:t>
            </a:r>
            <a:r>
              <a:rPr lang="en-US" sz="9600" dirty="0" err="1">
                <a:ea typeface="+mn-ea"/>
              </a:rPr>
              <a:t>colonisation</a:t>
            </a:r>
            <a:r>
              <a:rPr lang="en-US" sz="9600" dirty="0">
                <a:ea typeface="+mn-ea"/>
              </a:rPr>
              <a:t>,    	slavery       </a:t>
            </a:r>
            <a:r>
              <a:rPr lang="en-US" sz="9600" dirty="0"/>
              <a:t> </a:t>
            </a:r>
            <a:endParaRPr lang="en-US" sz="9600" dirty="0">
              <a:ea typeface="+mn-ea"/>
            </a:endParaRPr>
          </a:p>
          <a:p>
            <a:pPr lvl="1" eaLnBrk="1" fontAlgn="auto" hangingPunct="1">
              <a:spcAft>
                <a:spcPts val="0"/>
              </a:spcAft>
              <a:buFontTx/>
              <a:buNone/>
              <a:defRPr/>
            </a:pPr>
            <a:endParaRPr lang="en-US" sz="9000" dirty="0">
              <a:ea typeface="+mn-ea"/>
            </a:endParaRPr>
          </a:p>
          <a:p>
            <a:pPr lvl="1" eaLnBrk="1" fontAlgn="auto" hangingPunct="1">
              <a:spcAft>
                <a:spcPts val="0"/>
              </a:spcAft>
              <a:buFontTx/>
              <a:buNone/>
              <a:defRPr/>
            </a:pPr>
            <a:r>
              <a:rPr lang="en-US" sz="9000" dirty="0">
                <a:ea typeface="+mn-ea"/>
              </a:rPr>
              <a:t>	</a:t>
            </a:r>
          </a:p>
          <a:p>
            <a:pPr lvl="1" eaLnBrk="1" fontAlgn="auto" hangingPunct="1">
              <a:spcAft>
                <a:spcPts val="0"/>
              </a:spcAft>
              <a:buFontTx/>
              <a:buNone/>
              <a:defRPr/>
            </a:pPr>
            <a:endParaRPr lang="en-US" dirty="0">
              <a:ea typeface="+mn-ea"/>
            </a:endParaRPr>
          </a:p>
          <a:p>
            <a:pPr lvl="1" eaLnBrk="1" fontAlgn="auto" hangingPunct="1">
              <a:spcAft>
                <a:spcPts val="0"/>
              </a:spcAft>
              <a:buFontTx/>
              <a:buNone/>
              <a:defRPr/>
            </a:pPr>
            <a:r>
              <a:rPr lang="en-US" dirty="0">
                <a:ea typeface="+mn-ea"/>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ea typeface="ＭＳ Ｐゴシック" pitchFamily="4" charset="-128"/>
                <a:cs typeface="ＭＳ Ｐゴシック" pitchFamily="4" charset="-128"/>
              </a:rPr>
              <a:t>What is ‘race talk’ about 2?</a:t>
            </a:r>
          </a:p>
        </p:txBody>
      </p:sp>
      <p:sp>
        <p:nvSpPr>
          <p:cNvPr id="21507" name="Content Placeholder 2"/>
          <p:cNvSpPr>
            <a:spLocks noGrp="1"/>
          </p:cNvSpPr>
          <p:nvPr>
            <p:ph sz="quarter" idx="1"/>
          </p:nvPr>
        </p:nvSpPr>
        <p:spPr/>
        <p:txBody>
          <a:bodyPr/>
          <a:lstStyle/>
          <a:p>
            <a:pPr eaLnBrk="1" hangingPunct="1">
              <a:buFontTx/>
              <a:buNone/>
            </a:pPr>
            <a:r>
              <a:rPr lang="en-US" dirty="0">
                <a:ea typeface="ＭＳ Ｐゴシック" pitchFamily="4" charset="-128"/>
                <a:cs typeface="ＭＳ Ｐゴシック" pitchFamily="4" charset="-128"/>
              </a:rPr>
              <a:t>1. A defensive </a:t>
            </a:r>
            <a:r>
              <a:rPr lang="en-US" dirty="0" err="1">
                <a:ea typeface="ＭＳ Ｐゴシック" pitchFamily="4" charset="-128"/>
                <a:cs typeface="ＭＳ Ｐゴシック" pitchFamily="4" charset="-128"/>
              </a:rPr>
              <a:t>organisation</a:t>
            </a:r>
            <a:r>
              <a:rPr lang="en-US" dirty="0">
                <a:ea typeface="ＭＳ Ｐゴシック" pitchFamily="4" charset="-128"/>
                <a:cs typeface="ＭＳ Ｐゴシック" pitchFamily="4" charset="-128"/>
              </a:rPr>
              <a:t> of the mind against anxiety</a:t>
            </a:r>
          </a:p>
          <a:p>
            <a:pPr eaLnBrk="1" hangingPunct="1">
              <a:buFontTx/>
              <a:buNone/>
            </a:pPr>
            <a:r>
              <a:rPr lang="en-US" dirty="0">
                <a:ea typeface="ＭＳ Ｐゴシック" pitchFamily="4" charset="-128"/>
                <a:cs typeface="ＭＳ Ｐゴシック" pitchFamily="4" charset="-128"/>
              </a:rPr>
              <a:t>2. Universal human processes of projection</a:t>
            </a:r>
          </a:p>
          <a:p>
            <a:pPr eaLnBrk="1" hangingPunct="1">
              <a:buFontTx/>
              <a:buNone/>
            </a:pPr>
            <a:r>
              <a:rPr lang="en-US" dirty="0">
                <a:ea typeface="ＭＳ Ｐゴシック" pitchFamily="4" charset="-128"/>
                <a:cs typeface="ＭＳ Ｐゴシック" pitchFamily="4" charset="-128"/>
              </a:rPr>
              <a:t>3. Universal human processes of splitting</a:t>
            </a:r>
          </a:p>
          <a:p>
            <a:pPr eaLnBrk="1" hangingPunct="1">
              <a:buFontTx/>
              <a:buNone/>
            </a:pPr>
            <a:r>
              <a:rPr lang="en-US" dirty="0">
                <a:ea typeface="ＭＳ Ｐゴシック" pitchFamily="4" charset="-128"/>
                <a:cs typeface="ＭＳ Ｐゴシック" pitchFamily="4" charset="-128"/>
              </a:rPr>
              <a:t> </a:t>
            </a:r>
          </a:p>
          <a:p>
            <a:pPr eaLnBrk="1" hangingPunct="1">
              <a:buFontTx/>
              <a:buNone/>
            </a:pPr>
            <a:r>
              <a:rPr lang="en-US" dirty="0">
                <a:ea typeface="ＭＳ Ｐゴシック" pitchFamily="4" charset="-128"/>
                <a:cs typeface="ＭＳ Ｐゴシック" pitchFamily="4" charset="-128"/>
              </a:rPr>
              <a:t>4. Internal racist </a:t>
            </a:r>
            <a:r>
              <a:rPr lang="en-US" dirty="0" err="1">
                <a:ea typeface="ＭＳ Ｐゴシック" pitchFamily="4" charset="-128"/>
                <a:cs typeface="ＭＳ Ｐゴシック" pitchFamily="4" charset="-128"/>
              </a:rPr>
              <a:t>organisation</a:t>
            </a:r>
            <a:r>
              <a:rPr lang="en-US" dirty="0">
                <a:ea typeface="ＭＳ Ｐゴシック" pitchFamily="4" charset="-128"/>
                <a:cs typeface="ＭＳ Ｐゴシック" pitchFamily="4" charset="-128"/>
              </a:rPr>
              <a:t> of the mind: a defensive </a:t>
            </a:r>
            <a:r>
              <a:rPr lang="en-US" dirty="0" err="1">
                <a:ea typeface="ＭＳ Ｐゴシック" pitchFamily="4" charset="-128"/>
                <a:cs typeface="ＭＳ Ｐゴシック" pitchFamily="4" charset="-128"/>
              </a:rPr>
              <a:t>organisation</a:t>
            </a:r>
            <a:r>
              <a:rPr lang="en-US" dirty="0">
                <a:ea typeface="ＭＳ Ｐゴシック" pitchFamily="4" charset="-128"/>
                <a:cs typeface="ＭＳ Ｐゴシック" pitchFamily="4" charset="-128"/>
              </a:rPr>
              <a:t> of the mind in which all those who take part are allotted roles and must keep to those roles</a:t>
            </a:r>
          </a:p>
          <a:p>
            <a:pPr eaLnBrk="1" hangingPunct="1">
              <a:buFontTx/>
              <a:buNone/>
            </a:pPr>
            <a:endParaRPr lang="en-US" dirty="0">
              <a:ea typeface="ＭＳ Ｐゴシック" pitchFamily="4" charset="-128"/>
              <a:cs typeface="ＭＳ Ｐゴシック" pitchFamily="4" charset="-128"/>
            </a:endParaRPr>
          </a:p>
          <a:p>
            <a:pPr eaLnBrk="1" hangingPunct="1">
              <a:buFontTx/>
              <a:buNone/>
            </a:pPr>
            <a:endParaRPr lang="en-US" dirty="0">
              <a:ea typeface="ＭＳ Ｐゴシック" pitchFamily="4" charset="-128"/>
              <a:cs typeface="ＭＳ Ｐゴシック" pitchFamily="4" charset="-128"/>
            </a:endParaRPr>
          </a:p>
          <a:p>
            <a:pPr eaLnBrk="1" hangingPunct="1">
              <a:buFontTx/>
              <a:buNone/>
            </a:pPr>
            <a:endParaRPr lang="en-US" dirty="0">
              <a:ea typeface="ＭＳ Ｐゴシック" pitchFamily="4" charset="-128"/>
              <a:cs typeface="ＭＳ Ｐゴシック" pitchFamily="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143000"/>
          </a:xfrm>
        </p:spPr>
        <p:txBody>
          <a:bodyPr/>
          <a:lstStyle/>
          <a:p>
            <a:pPr eaLnBrk="1" hangingPunct="1"/>
            <a:r>
              <a:rPr lang="en-US" dirty="0" err="1">
                <a:ea typeface="ＭＳ Ｐゴシック" pitchFamily="4" charset="-128"/>
                <a:cs typeface="ＭＳ Ｐゴシック" pitchFamily="4" charset="-128"/>
              </a:rPr>
              <a:t>Racialisation</a:t>
            </a:r>
            <a:endParaRPr lang="en-US" dirty="0">
              <a:ea typeface="ＭＳ Ｐゴシック" pitchFamily="4" charset="-128"/>
              <a:cs typeface="ＭＳ Ｐゴシック" pitchFamily="4" charset="-128"/>
            </a:endParaRPr>
          </a:p>
        </p:txBody>
      </p:sp>
      <p:sp>
        <p:nvSpPr>
          <p:cNvPr id="6147" name="Rectangle 3"/>
          <p:cNvSpPr>
            <a:spLocks noGrp="1" noChangeArrowheads="1"/>
          </p:cNvSpPr>
          <p:nvPr>
            <p:ph sz="quarter" idx="1"/>
          </p:nvPr>
        </p:nvSpPr>
        <p:spPr/>
        <p:txBody>
          <a:bodyPr/>
          <a:lstStyle/>
          <a:p>
            <a:pPr eaLnBrk="1" hangingPunct="1">
              <a:buFontTx/>
              <a:buNone/>
            </a:pPr>
            <a:endParaRPr lang="en-US">
              <a:ea typeface="ＭＳ Ｐゴシック" pitchFamily="4" charset="-128"/>
              <a:cs typeface="ＭＳ Ｐゴシック" pitchFamily="4" charset="-128"/>
            </a:endParaRPr>
          </a:p>
          <a:p>
            <a:pPr eaLnBrk="1" hangingPunct="1">
              <a:buFontTx/>
              <a:buNone/>
            </a:pPr>
            <a:r>
              <a:rPr lang="en-US">
                <a:ea typeface="ＭＳ Ｐゴシック" pitchFamily="4" charset="-128"/>
                <a:cs typeface="ＭＳ Ｐゴシック" pitchFamily="4" charset="-128"/>
              </a:rPr>
              <a:t>	The process of manufacturing and utilising the notion of race in any capacity</a:t>
            </a:r>
          </a:p>
          <a:p>
            <a:pPr eaLnBrk="1" hangingPunct="1">
              <a:buFontTx/>
              <a:buNone/>
            </a:pPr>
            <a:endParaRPr lang="en-US">
              <a:ea typeface="ＭＳ Ｐゴシック" pitchFamily="4" charset="-128"/>
              <a:cs typeface="ＭＳ Ｐゴシック" pitchFamily="4" charset="-128"/>
            </a:endParaRPr>
          </a:p>
          <a:p>
            <a:pPr eaLnBrk="1" hangingPunct="1">
              <a:buFontTx/>
              <a:buNone/>
            </a:pPr>
            <a:r>
              <a:rPr lang="en-US">
                <a:ea typeface="ＭＳ Ｐゴシック" pitchFamily="4" charset="-128"/>
                <a:cs typeface="ＭＳ Ｐゴシック" pitchFamily="4" charset="-128"/>
              </a:rPr>
              <a:t>	Racialising hatred or idealisation</a:t>
            </a:r>
          </a:p>
          <a:p>
            <a:pPr eaLnBrk="1" hangingPunct="1">
              <a:buFontTx/>
              <a:buNone/>
            </a:pPr>
            <a:endParaRPr lang="en-US">
              <a:ea typeface="ＭＳ Ｐゴシック" pitchFamily="4" charset="-128"/>
              <a:cs typeface="ＭＳ Ｐゴシック" pitchFamily="4" charset="-128"/>
            </a:endParaRPr>
          </a:p>
          <a:p>
            <a:pPr eaLnBrk="1" hangingPunct="1">
              <a:buFontTx/>
              <a:buNone/>
            </a:pPr>
            <a:r>
              <a:rPr lang="en-US">
                <a:ea typeface="ＭＳ Ｐゴシック" pitchFamily="4" charset="-128"/>
                <a:cs typeface="ＭＳ Ｐゴシック" pitchFamily="4" charset="-128"/>
              </a:rPr>
              <a:t>	Also in clinical work</a:t>
            </a:r>
          </a:p>
          <a:p>
            <a:pPr eaLnBrk="1" hangingPunct="1">
              <a:buFontTx/>
              <a:buNone/>
            </a:pPr>
            <a:endParaRPr lang="en-US">
              <a:ea typeface="ＭＳ Ｐゴシック" pitchFamily="4" charset="-128"/>
              <a:cs typeface="ＭＳ Ｐゴシック" pitchFamily="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p:cTn id="19"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anim calcmode="lin" valueType="num">
                                      <p:cBhvr>
                                        <p:cTn id="25" dur="500" fill="hold"/>
                                        <p:tgtEl>
                                          <p:spTgt spid="6147">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6147">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125</TotalTime>
  <Words>1364</Words>
  <Application>Microsoft Office PowerPoint</Application>
  <PresentationFormat>On-screen Show (4:3)</PresentationFormat>
  <Paragraphs>148</Paragraphs>
  <Slides>29</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Century Schoolbook</vt:lpstr>
      <vt:lpstr>Times New Roman</vt:lpstr>
      <vt:lpstr>Wingdings</vt:lpstr>
      <vt:lpstr>Wingdings 2</vt:lpstr>
      <vt:lpstr>Oriel</vt:lpstr>
      <vt:lpstr>Location of Culture</vt:lpstr>
      <vt:lpstr>What we are going to do</vt:lpstr>
      <vt:lpstr>Thomas Nagel</vt:lpstr>
      <vt:lpstr>PowerPoint Presentation</vt:lpstr>
      <vt:lpstr>Race</vt:lpstr>
      <vt:lpstr>Race</vt:lpstr>
      <vt:lpstr>What is ‘race talk’ about 1?</vt:lpstr>
      <vt:lpstr>What is ‘race talk’ about 2?</vt:lpstr>
      <vt:lpstr>Racialisation</vt:lpstr>
      <vt:lpstr>ethnicity</vt:lpstr>
      <vt:lpstr>Ethnicity</vt:lpstr>
      <vt:lpstr>culture</vt:lpstr>
      <vt:lpstr>Culture</vt:lpstr>
      <vt:lpstr>Instituionalized Racism</vt:lpstr>
      <vt:lpstr>Winnicott on Culture</vt:lpstr>
      <vt:lpstr>Winnicott</vt:lpstr>
      <vt:lpstr>Infant/carer relationship</vt:lpstr>
      <vt:lpstr>Inuit material</vt:lpstr>
      <vt:lpstr>Present in sequence: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Group discussion</vt:lpstr>
      <vt:lpstr>Inuktitut language</vt:lpstr>
      <vt:lpstr>Inuit material and child development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 of Culture</dc:title>
  <dc:creator>inga britt krause</dc:creator>
  <cp:lastModifiedBy>Pooja Bhambra</cp:lastModifiedBy>
  <cp:revision>31</cp:revision>
  <cp:lastPrinted>2021-01-18T20:38:28Z</cp:lastPrinted>
  <dcterms:created xsi:type="dcterms:W3CDTF">2021-01-18T18:54:11Z</dcterms:created>
  <dcterms:modified xsi:type="dcterms:W3CDTF">2021-02-04T13:56:35Z</dcterms:modified>
</cp:coreProperties>
</file>